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3" r:id="rId2"/>
    <p:sldId id="284" r:id="rId3"/>
    <p:sldId id="285" r:id="rId4"/>
    <p:sldId id="292" r:id="rId5"/>
    <p:sldId id="293" r:id="rId6"/>
    <p:sldId id="294" r:id="rId7"/>
    <p:sldId id="295" r:id="rId8"/>
    <p:sldId id="286" r:id="rId9"/>
    <p:sldId id="290" r:id="rId10"/>
    <p:sldId id="296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CBE9"/>
    <a:srgbClr val="4EC0E0"/>
    <a:srgbClr val="E9C1CA"/>
    <a:srgbClr val="CC0066"/>
    <a:srgbClr val="E75629"/>
    <a:srgbClr val="03BF2F"/>
    <a:srgbClr val="F1CE21"/>
    <a:srgbClr val="A5EEFE"/>
    <a:srgbClr val="CDAD0D"/>
    <a:srgbClr val="EB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1366"/>
        <p:guide orient="horz" pos="2954"/>
        <p:guide pos="1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F47302-2E29-41A2-8736-D9D48F397BC9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E4EB6B-152D-4360-A735-D81A91FD13EC}">
      <dgm:prSet phldrT="[文本]" custT="1"/>
      <dgm:spPr>
        <a:solidFill>
          <a:srgbClr val="E9C1CA"/>
        </a:solidFill>
      </dgm:spPr>
      <dgm:t>
        <a:bodyPr/>
        <a:lstStyle/>
        <a:p>
          <a:pPr algn="l"/>
          <a:r>
            <a:rPr lang="en-US" altLang="zh-CN" sz="1800" b="0" i="0" dirty="0" smtClean="0">
              <a:solidFill>
                <a:schemeClr val="tx1"/>
              </a:solidFill>
            </a:rPr>
            <a:t>2. </a:t>
          </a:r>
          <a:r>
            <a:rPr lang="zh-CN" altLang="en-US" sz="1800" b="0" i="0" dirty="0" smtClean="0">
              <a:solidFill>
                <a:schemeClr val="tx1"/>
              </a:solidFill>
            </a:rPr>
            <a:t>分类是发展幼儿思维的途径之一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0FAD903C-D5EA-414A-81E4-2A8337837DEC}" type="parTrans" cxnId="{436C45AC-276B-4068-A788-2E7DA5171108}">
      <dgm:prSet/>
      <dgm:spPr/>
      <dgm:t>
        <a:bodyPr/>
        <a:lstStyle/>
        <a:p>
          <a:endParaRPr lang="zh-CN" altLang="en-US"/>
        </a:p>
      </dgm:t>
    </dgm:pt>
    <dgm:pt modelId="{E2B9F98C-6DD8-4380-B157-1F726F67CABB}" type="sibTrans" cxnId="{436C45AC-276B-4068-A788-2E7DA5171108}">
      <dgm:prSet/>
      <dgm:spPr/>
      <dgm:t>
        <a:bodyPr/>
        <a:lstStyle/>
        <a:p>
          <a:endParaRPr lang="zh-CN" altLang="en-US"/>
        </a:p>
      </dgm:t>
    </dgm:pt>
    <dgm:pt modelId="{30BAA8B3-0CE6-44F5-9402-FF94D3B72E40}">
      <dgm:prSet phldrT="[文本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en-US" altLang="zh-CN" sz="1800" b="0" i="0" dirty="0" smtClean="0">
              <a:solidFill>
                <a:schemeClr val="tx1"/>
              </a:solidFill>
            </a:rPr>
            <a:t>1. </a:t>
          </a:r>
          <a:r>
            <a:rPr lang="zh-CN" altLang="en-US" sz="1800" b="0" i="0" dirty="0" smtClean="0">
              <a:solidFill>
                <a:schemeClr val="tx1"/>
              </a:solidFill>
            </a:rPr>
            <a:t>分类是认识幼儿数字和学习计数的必要前提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C68FA5A7-AB6F-4A22-AB1A-20C5D05870DC}" type="sibTrans" cxnId="{75186AED-C7C2-406B-8918-D8AD134544A6}">
      <dgm:prSet/>
      <dgm:spPr/>
      <dgm:t>
        <a:bodyPr/>
        <a:lstStyle/>
        <a:p>
          <a:endParaRPr lang="zh-CN" altLang="en-US"/>
        </a:p>
      </dgm:t>
    </dgm:pt>
    <dgm:pt modelId="{41469007-F97D-47D1-87DC-4481278AD4BA}" type="parTrans" cxnId="{75186AED-C7C2-406B-8918-D8AD134544A6}">
      <dgm:prSet/>
      <dgm:spPr/>
      <dgm:t>
        <a:bodyPr/>
        <a:lstStyle/>
        <a:p>
          <a:endParaRPr lang="zh-CN" altLang="en-US"/>
        </a:p>
      </dgm:t>
    </dgm:pt>
    <dgm:pt modelId="{5BFC2D99-7EBF-40B7-94C0-83C617AC6413}" type="pres">
      <dgm:prSet presAssocID="{B4F47302-2E29-41A2-8736-D9D48F397BC9}" presName="diagram" presStyleCnt="0">
        <dgm:presLayoutVars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C126B5D9-C6D3-444F-8253-C1B2425088AB}" type="pres">
      <dgm:prSet presAssocID="{30BAA8B3-0CE6-44F5-9402-FF94D3B72E40}" presName="composite" presStyleCnt="0"/>
      <dgm:spPr/>
    </dgm:pt>
    <dgm:pt modelId="{594FDFCE-FB25-498E-B6B7-B107EDB72DCA}" type="pres">
      <dgm:prSet presAssocID="{30BAA8B3-0CE6-44F5-9402-FF94D3B72E40}" presName="Image" presStyleLbl="bgShp" presStyleIdx="0" presStyleCnt="2"/>
      <dgm:spPr/>
    </dgm:pt>
    <dgm:pt modelId="{556D61E7-041D-4847-9C53-B0AC23F45FB0}" type="pres">
      <dgm:prSet presAssocID="{30BAA8B3-0CE6-44F5-9402-FF94D3B72E40}" presName="Parent" presStyleLbl="node0" presStyleIdx="0" presStyleCnt="2" custScaleX="115507" custLinFactY="-61892" custLinFactNeighborX="-22911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6E9FFD-7F40-4A5B-8881-E1B8764F94E9}" type="pres">
      <dgm:prSet presAssocID="{C68FA5A7-AB6F-4A22-AB1A-20C5D05870DC}" presName="sibTrans" presStyleCnt="0"/>
      <dgm:spPr/>
    </dgm:pt>
    <dgm:pt modelId="{75DB67D2-E4BA-4A05-9772-802727023372}" type="pres">
      <dgm:prSet presAssocID="{2AE4EB6B-152D-4360-A735-D81A91FD13EC}" presName="composite" presStyleCnt="0"/>
      <dgm:spPr/>
    </dgm:pt>
    <dgm:pt modelId="{6A5C7B32-C0D3-46AD-ACAF-1E440528DA82}" type="pres">
      <dgm:prSet presAssocID="{2AE4EB6B-152D-4360-A735-D81A91FD13EC}" presName="Image" presStyleLbl="bgShp" presStyleIdx="1" presStyleCnt="2"/>
      <dgm:spPr/>
    </dgm:pt>
    <dgm:pt modelId="{D5A078BB-F377-4A36-B956-1802A03B51FA}" type="pres">
      <dgm:prSet presAssocID="{2AE4EB6B-152D-4360-A735-D81A91FD13EC}" presName="Parent" presStyleLbl="node0" presStyleIdx="1" presStyleCnt="2" custScaleX="116405" custLinFactY="-61893" custLinFactNeighborX="-16221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90D5405-CE43-4479-A0AC-FE86565574B9}" type="presOf" srcId="{2AE4EB6B-152D-4360-A735-D81A91FD13EC}" destId="{D5A078BB-F377-4A36-B956-1802A03B51FA}" srcOrd="0" destOrd="0" presId="urn:microsoft.com/office/officeart/2008/layout/BendingPictureCaption"/>
    <dgm:cxn modelId="{75186AED-C7C2-406B-8918-D8AD134544A6}" srcId="{B4F47302-2E29-41A2-8736-D9D48F397BC9}" destId="{30BAA8B3-0CE6-44F5-9402-FF94D3B72E40}" srcOrd="0" destOrd="0" parTransId="{41469007-F97D-47D1-87DC-4481278AD4BA}" sibTransId="{C68FA5A7-AB6F-4A22-AB1A-20C5D05870DC}"/>
    <dgm:cxn modelId="{F34FB86E-C191-4C8A-9403-C492ED4F8810}" type="presOf" srcId="{B4F47302-2E29-41A2-8736-D9D48F397BC9}" destId="{5BFC2D99-7EBF-40B7-94C0-83C617AC6413}" srcOrd="0" destOrd="0" presId="urn:microsoft.com/office/officeart/2008/layout/BendingPictureCaption"/>
    <dgm:cxn modelId="{7182C9F6-753A-4BA8-BD81-6394EBC3A595}" type="presOf" srcId="{30BAA8B3-0CE6-44F5-9402-FF94D3B72E40}" destId="{556D61E7-041D-4847-9C53-B0AC23F45FB0}" srcOrd="0" destOrd="0" presId="urn:microsoft.com/office/officeart/2008/layout/BendingPictureCaption"/>
    <dgm:cxn modelId="{436C45AC-276B-4068-A788-2E7DA5171108}" srcId="{B4F47302-2E29-41A2-8736-D9D48F397BC9}" destId="{2AE4EB6B-152D-4360-A735-D81A91FD13EC}" srcOrd="1" destOrd="0" parTransId="{0FAD903C-D5EA-414A-81E4-2A8337837DEC}" sibTransId="{E2B9F98C-6DD8-4380-B157-1F726F67CABB}"/>
    <dgm:cxn modelId="{EDF21C74-351F-4A33-A65E-9FF746C069D5}" type="presParOf" srcId="{5BFC2D99-7EBF-40B7-94C0-83C617AC6413}" destId="{C126B5D9-C6D3-444F-8253-C1B2425088AB}" srcOrd="0" destOrd="0" presId="urn:microsoft.com/office/officeart/2008/layout/BendingPictureCaption"/>
    <dgm:cxn modelId="{0E1C7DAA-9980-4C17-A33B-D34DEB6604C1}" type="presParOf" srcId="{C126B5D9-C6D3-444F-8253-C1B2425088AB}" destId="{594FDFCE-FB25-498E-B6B7-B107EDB72DCA}" srcOrd="0" destOrd="0" presId="urn:microsoft.com/office/officeart/2008/layout/BendingPictureCaption"/>
    <dgm:cxn modelId="{EBC182EA-D114-48C8-A7C1-DC1E415D083A}" type="presParOf" srcId="{C126B5D9-C6D3-444F-8253-C1B2425088AB}" destId="{556D61E7-041D-4847-9C53-B0AC23F45FB0}" srcOrd="1" destOrd="0" presId="urn:microsoft.com/office/officeart/2008/layout/BendingPictureCaption"/>
    <dgm:cxn modelId="{C0924261-4038-47D2-9207-09AC860BAB08}" type="presParOf" srcId="{5BFC2D99-7EBF-40B7-94C0-83C617AC6413}" destId="{996E9FFD-7F40-4A5B-8881-E1B8764F94E9}" srcOrd="1" destOrd="0" presId="urn:microsoft.com/office/officeart/2008/layout/BendingPictureCaption"/>
    <dgm:cxn modelId="{17499AB9-B203-4F3C-844C-5D7C39A5B12C}" type="presParOf" srcId="{5BFC2D99-7EBF-40B7-94C0-83C617AC6413}" destId="{75DB67D2-E4BA-4A05-9772-802727023372}" srcOrd="2" destOrd="0" presId="urn:microsoft.com/office/officeart/2008/layout/BendingPictureCaption"/>
    <dgm:cxn modelId="{58F76761-B5C3-4B1F-B55E-F0F417ED8A6A}" type="presParOf" srcId="{75DB67D2-E4BA-4A05-9772-802727023372}" destId="{6A5C7B32-C0D3-46AD-ACAF-1E440528DA82}" srcOrd="0" destOrd="0" presId="urn:microsoft.com/office/officeart/2008/layout/BendingPictureCaption"/>
    <dgm:cxn modelId="{624AC675-8743-425E-BDAB-996B8C697CC4}" type="presParOf" srcId="{75DB67D2-E4BA-4A05-9772-802727023372}" destId="{D5A078BB-F377-4A36-B956-1802A03B51FA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4FDFCE-FB25-498E-B6B7-B107EDB72DCA}">
      <dsp:nvSpPr>
        <dsp:cNvPr id="0" name=""/>
        <dsp:cNvSpPr/>
      </dsp:nvSpPr>
      <dsp:spPr>
        <a:xfrm>
          <a:off x="4446" y="1328208"/>
          <a:ext cx="3401434" cy="2513647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6D61E7-041D-4847-9C53-B0AC23F45FB0}">
      <dsp:nvSpPr>
        <dsp:cNvPr id="0" name=""/>
        <dsp:cNvSpPr/>
      </dsp:nvSpPr>
      <dsp:spPr>
        <a:xfrm>
          <a:off x="0" y="2245759"/>
          <a:ext cx="3385537" cy="704373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altLang="zh-CN" sz="1800" b="0" i="0" kern="1200" dirty="0" smtClean="0">
              <a:solidFill>
                <a:schemeClr val="tx1"/>
              </a:solidFill>
            </a:rPr>
            <a:t>1. </a:t>
          </a:r>
          <a:r>
            <a:rPr lang="zh-CN" altLang="en-US" sz="1800" b="0" i="0" kern="1200" dirty="0" smtClean="0">
              <a:solidFill>
                <a:schemeClr val="tx1"/>
              </a:solidFill>
            </a:rPr>
            <a:t>分类是认识幼儿数字和学习计数的必要前提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0" y="2245759"/>
        <a:ext cx="3385537" cy="704373"/>
      </dsp:txXfrm>
    </dsp:sp>
    <dsp:sp modelId="{6A5C7B32-C0D3-46AD-ACAF-1E440528DA82}">
      <dsp:nvSpPr>
        <dsp:cNvPr id="0" name=""/>
        <dsp:cNvSpPr/>
      </dsp:nvSpPr>
      <dsp:spPr>
        <a:xfrm>
          <a:off x="4264588" y="1328208"/>
          <a:ext cx="3401434" cy="2513647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A078BB-F377-4A36-B956-1802A03B51FA}">
      <dsp:nvSpPr>
        <dsp:cNvPr id="0" name=""/>
        <dsp:cNvSpPr/>
      </dsp:nvSpPr>
      <dsp:spPr>
        <a:xfrm>
          <a:off x="4236254" y="2245752"/>
          <a:ext cx="3411858" cy="704373"/>
        </a:xfrm>
        <a:prstGeom prst="rect">
          <a:avLst/>
        </a:prstGeom>
        <a:solidFill>
          <a:srgbClr val="E9C1C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altLang="zh-CN" sz="1800" b="0" i="0" kern="1200" dirty="0" smtClean="0">
              <a:solidFill>
                <a:schemeClr val="tx1"/>
              </a:solidFill>
            </a:rPr>
            <a:t>2. </a:t>
          </a:r>
          <a:r>
            <a:rPr lang="zh-CN" altLang="en-US" sz="1800" b="0" i="0" kern="1200" dirty="0" smtClean="0">
              <a:solidFill>
                <a:schemeClr val="tx1"/>
              </a:solidFill>
            </a:rPr>
            <a:t>分类是发展幼儿思维的途径之一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4236254" y="2245752"/>
        <a:ext cx="3411858" cy="704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16F62-945F-4BC3-A454-1BEAA43CD2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815DDFA-A6BF-4D30-9A79-0951FDAA8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任意多边形 106">
            <a:extLst>
              <a:ext uri="{FF2B5EF4-FFF2-40B4-BE49-F238E27FC236}">
                <a16:creationId xmlns="" xmlns:a16="http://schemas.microsoft.com/office/drawing/2014/main" id="{98D420C6-ED53-465C-9C6C-BECCC31BC6F6}"/>
              </a:ext>
            </a:extLst>
          </p:cNvPr>
          <p:cNvSpPr/>
          <p:nvPr/>
        </p:nvSpPr>
        <p:spPr>
          <a:xfrm>
            <a:off x="-19544" y="3806528"/>
            <a:ext cx="12211544" cy="3051471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14">
            <a:extLst>
              <a:ext uri="{FF2B5EF4-FFF2-40B4-BE49-F238E27FC236}">
                <a16:creationId xmlns="" xmlns:a16="http://schemas.microsoft.com/office/drawing/2014/main" id="{70D7333A-BDE4-4086-A66F-27283CD52FDD}"/>
              </a:ext>
            </a:extLst>
          </p:cNvPr>
          <p:cNvSpPr/>
          <p:nvPr/>
        </p:nvSpPr>
        <p:spPr>
          <a:xfrm>
            <a:off x="-19544" y="4524921"/>
            <a:ext cx="12217819" cy="2314028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124">
            <a:extLst>
              <a:ext uri="{FF2B5EF4-FFF2-40B4-BE49-F238E27FC236}">
                <a16:creationId xmlns="" xmlns:a16="http://schemas.microsoft.com/office/drawing/2014/main" id="{5073C9FE-CC8C-409E-B72F-284A9186E83C}"/>
              </a:ext>
            </a:extLst>
          </p:cNvPr>
          <p:cNvSpPr/>
          <p:nvPr/>
        </p:nvSpPr>
        <p:spPr>
          <a:xfrm>
            <a:off x="-19544" y="5129701"/>
            <a:ext cx="12230595" cy="1728271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3">
            <a:extLst>
              <a:ext uri="{FF2B5EF4-FFF2-40B4-BE49-F238E27FC236}">
                <a16:creationId xmlns="" xmlns:a16="http://schemas.microsoft.com/office/drawing/2014/main" id="{0621F09B-8709-4420-872B-739E57AF5868}"/>
              </a:ext>
            </a:extLst>
          </p:cNvPr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4EC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4">
            <a:extLst>
              <a:ext uri="{FF2B5EF4-FFF2-40B4-BE49-F238E27FC236}">
                <a16:creationId xmlns="" xmlns:a16="http://schemas.microsoft.com/office/drawing/2014/main" id="{5EE7AA65-3497-4BD5-A2C5-ACBBCFDDCFFD}"/>
              </a:ext>
            </a:extLst>
          </p:cNvPr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03B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13396" y="6485586"/>
            <a:ext cx="4670604" cy="343391"/>
            <a:chOff x="7013396" y="6485586"/>
            <a:chExt cx="4670604" cy="343391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36D1DFFC-2A77-438D-B68C-6675E8CD8DCF}"/>
                </a:ext>
              </a:extLst>
            </p:cNvPr>
            <p:cNvSpPr/>
            <p:nvPr/>
          </p:nvSpPr>
          <p:spPr>
            <a:xfrm flipH="1">
              <a:off x="7679333" y="6779895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15D67241-FE28-493C-83EF-7DBA604CDDF4}"/>
                </a:ext>
              </a:extLst>
            </p:cNvPr>
            <p:cNvSpPr/>
            <p:nvPr/>
          </p:nvSpPr>
          <p:spPr>
            <a:xfrm flipH="1">
              <a:off x="10861497" y="678325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49EA5DF5-CE68-408E-AD72-9E8797B1E664}"/>
                </a:ext>
              </a:extLst>
            </p:cNvPr>
            <p:cNvSpPr/>
            <p:nvPr/>
          </p:nvSpPr>
          <p:spPr>
            <a:xfrm flipH="1">
              <a:off x="10518597" y="666895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E1CEB8BD-D81E-404B-8ECF-4C87324A33DE}"/>
                </a:ext>
              </a:extLst>
            </p:cNvPr>
            <p:cNvSpPr/>
            <p:nvPr/>
          </p:nvSpPr>
          <p:spPr>
            <a:xfrm flipH="1">
              <a:off x="9504680" y="6774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28E9EFE7-D2A6-4392-8BA2-7EF3B7F0999B}"/>
                </a:ext>
              </a:extLst>
            </p:cNvPr>
            <p:cNvSpPr/>
            <p:nvPr/>
          </p:nvSpPr>
          <p:spPr>
            <a:xfrm flipH="1">
              <a:off x="8729980" y="6748780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3CBC0942-B8F6-4589-A199-BF0E31DC931E}"/>
                </a:ext>
              </a:extLst>
            </p:cNvPr>
            <p:cNvSpPr/>
            <p:nvPr/>
          </p:nvSpPr>
          <p:spPr>
            <a:xfrm flipH="1">
              <a:off x="11638280" y="669798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10A9978E-F4F8-4A50-95D7-469729C0D567}"/>
                </a:ext>
              </a:extLst>
            </p:cNvPr>
            <p:cNvSpPr/>
            <p:nvPr/>
          </p:nvSpPr>
          <p:spPr>
            <a:xfrm flipH="1">
              <a:off x="9698156" y="6485586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7BC15004-26A1-421C-AA29-9D2C582C854B}"/>
                </a:ext>
              </a:extLst>
            </p:cNvPr>
            <p:cNvSpPr/>
            <p:nvPr/>
          </p:nvSpPr>
          <p:spPr>
            <a:xfrm flipH="1">
              <a:off x="8196580" y="66471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6D60F697-1464-4357-BB86-DE62177885B2}"/>
                </a:ext>
              </a:extLst>
            </p:cNvPr>
            <p:cNvSpPr/>
            <p:nvPr/>
          </p:nvSpPr>
          <p:spPr>
            <a:xfrm flipH="1">
              <a:off x="11142980" y="6659880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C9563616-6581-4DA4-A672-734CED2664AE}"/>
                </a:ext>
              </a:extLst>
            </p:cNvPr>
            <p:cNvSpPr/>
            <p:nvPr/>
          </p:nvSpPr>
          <p:spPr>
            <a:xfrm flipH="1">
              <a:off x="9720064" y="6591567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6223D6A4-6FCF-4BAC-B3E9-E12DFE6AFBBB}"/>
                </a:ext>
              </a:extLst>
            </p:cNvPr>
            <p:cNvSpPr/>
            <p:nvPr/>
          </p:nvSpPr>
          <p:spPr>
            <a:xfrm flipH="1">
              <a:off x="7400746" y="6695514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7BBA1459-45E3-4F31-8015-902A95084AFE}"/>
                </a:ext>
              </a:extLst>
            </p:cNvPr>
            <p:cNvSpPr/>
            <p:nvPr/>
          </p:nvSpPr>
          <p:spPr>
            <a:xfrm flipH="1">
              <a:off x="9353093" y="66389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E3ED46B3-98BF-454A-956D-C7012BB20072}"/>
                </a:ext>
              </a:extLst>
            </p:cNvPr>
            <p:cNvSpPr/>
            <p:nvPr/>
          </p:nvSpPr>
          <p:spPr>
            <a:xfrm flipH="1">
              <a:off x="10063937" y="6763011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79AB03A6-62C9-4F03-9E88-D5B0FB4BD33D}"/>
                </a:ext>
              </a:extLst>
            </p:cNvPr>
            <p:cNvSpPr/>
            <p:nvPr/>
          </p:nvSpPr>
          <p:spPr>
            <a:xfrm flipH="1">
              <a:off x="10704461" y="657022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4595418C-9B83-4133-BF7D-D0A6C0279B6E}"/>
                </a:ext>
              </a:extLst>
            </p:cNvPr>
            <p:cNvSpPr/>
            <p:nvPr/>
          </p:nvSpPr>
          <p:spPr>
            <a:xfrm flipH="1">
              <a:off x="9886493" y="65246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C7E2FDB-6A34-477D-AD17-DCCA08BEC42E}"/>
                </a:ext>
              </a:extLst>
            </p:cNvPr>
            <p:cNvSpPr/>
            <p:nvPr/>
          </p:nvSpPr>
          <p:spPr>
            <a:xfrm flipH="1">
              <a:off x="8451393" y="66643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AF0C6E41-7F9F-480B-B730-7462DF681587}"/>
                </a:ext>
              </a:extLst>
            </p:cNvPr>
            <p:cNvSpPr/>
            <p:nvPr/>
          </p:nvSpPr>
          <p:spPr>
            <a:xfrm flipH="1">
              <a:off x="11359693" y="66135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301E15C4-6427-4D6F-856A-7652E295488A}"/>
                </a:ext>
              </a:extLst>
            </p:cNvPr>
            <p:cNvSpPr/>
            <p:nvPr/>
          </p:nvSpPr>
          <p:spPr>
            <a:xfrm flipH="1">
              <a:off x="9124493" y="6537399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3CB71FC3-7DB3-41CA-AEBB-EC0EAB1F2303}"/>
                </a:ext>
              </a:extLst>
            </p:cNvPr>
            <p:cNvSpPr/>
            <p:nvPr/>
          </p:nvSpPr>
          <p:spPr>
            <a:xfrm flipH="1">
              <a:off x="7013396" y="6720597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38943757-AD01-4C84-8585-3CE6AFCB868D}"/>
                </a:ext>
              </a:extLst>
            </p:cNvPr>
            <p:cNvSpPr/>
            <p:nvPr/>
          </p:nvSpPr>
          <p:spPr>
            <a:xfrm flipH="1">
              <a:off x="10292893" y="6562799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8DB538B7-58F4-4FB7-87F0-37B1B78D9568}"/>
                </a:ext>
              </a:extLst>
            </p:cNvPr>
            <p:cNvSpPr/>
            <p:nvPr/>
          </p:nvSpPr>
          <p:spPr>
            <a:xfrm flipH="1">
              <a:off x="11029981" y="6526250"/>
              <a:ext cx="45720" cy="45720"/>
            </a:xfrm>
            <a:prstGeom prst="ellipse">
              <a:avLst/>
            </a:prstGeom>
            <a:solidFill>
              <a:srgbClr val="E6CB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268CF623-B27D-4C14-94E5-465E14917121}"/>
                </a:ext>
              </a:extLst>
            </p:cNvPr>
            <p:cNvSpPr/>
            <p:nvPr/>
          </p:nvSpPr>
          <p:spPr>
            <a:xfrm flipH="1">
              <a:off x="9441477" y="6507186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808DAAA7-EE99-4BB0-8494-F849B110029F}"/>
                </a:ext>
              </a:extLst>
            </p:cNvPr>
            <p:cNvSpPr/>
            <p:nvPr/>
          </p:nvSpPr>
          <p:spPr>
            <a:xfrm flipH="1">
              <a:off x="9815373" y="675575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1786A9A1-DFFB-4D9A-A7FE-F10969B6D713}"/>
                </a:ext>
              </a:extLst>
            </p:cNvPr>
            <p:cNvSpPr/>
            <p:nvPr/>
          </p:nvSpPr>
          <p:spPr>
            <a:xfrm flipH="1">
              <a:off x="11412448" y="6771645"/>
              <a:ext cx="45720" cy="45720"/>
            </a:xfrm>
            <a:prstGeom prst="ellipse">
              <a:avLst/>
            </a:prstGeom>
            <a:solidFill>
              <a:srgbClr val="E96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6531E36E-2E56-437A-94FF-945826388E25}"/>
                </a:ext>
              </a:extLst>
            </p:cNvPr>
            <p:cNvSpPr/>
            <p:nvPr/>
          </p:nvSpPr>
          <p:spPr>
            <a:xfrm flipH="1">
              <a:off x="11344046" y="651050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6882" y="2148626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6212062" y="-54274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rgbClr val="E7562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</a:t>
            </a:r>
            <a:endParaRPr lang="zh-CN" altLang="en-US" sz="41300" dirty="0">
              <a:solidFill>
                <a:srgbClr val="E7562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182" y="2610585"/>
            <a:ext cx="45512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000" dirty="0" smtClean="0">
                <a:latin typeface="华文行楷" pitchFamily="2" charset="-122"/>
                <a:ea typeface="华文行楷" pitchFamily="2" charset="-122"/>
              </a:rPr>
              <a:t>分类活动</a:t>
            </a:r>
            <a:endParaRPr lang="zh-CN" altLang="en-US" sz="5000" dirty="0"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127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320975" y="1127347"/>
            <a:ext cx="6377464" cy="2655741"/>
            <a:chOff x="1327705" y="1686556"/>
            <a:chExt cx="6377464" cy="2655741"/>
          </a:xfrm>
          <a:solidFill>
            <a:srgbClr val="A9CBE9"/>
          </a:solidFill>
        </p:grpSpPr>
        <p:sp>
          <p:nvSpPr>
            <p:cNvPr id="10" name="五边形 9"/>
            <p:cNvSpPr/>
            <p:nvPr/>
          </p:nvSpPr>
          <p:spPr>
            <a:xfrm rot="10800000">
              <a:off x="2001374" y="1887159"/>
              <a:ext cx="5703795" cy="2254535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327705" y="1686556"/>
              <a:ext cx="492443" cy="2655741"/>
            </a:xfrm>
            <a:prstGeom prst="rect">
              <a:avLst/>
            </a:prstGeom>
            <a:grpFill/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sz="2000" dirty="0" smtClean="0"/>
                <a:t>分类活动的组织指导</a:t>
              </a:r>
              <a:endParaRPr lang="zh-CN" altLang="en-US" sz="20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3009899" y="1887159"/>
              <a:ext cx="4675094" cy="220874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/>
                <a:t>1. </a:t>
              </a:r>
              <a:r>
                <a:rPr lang="zh-CN" altLang="en-US" dirty="0"/>
                <a:t>引导幼儿从一维分类到多维</a:t>
              </a:r>
              <a:r>
                <a:rPr lang="zh-CN" altLang="en-US" dirty="0" smtClean="0"/>
                <a:t>分类</a:t>
              </a:r>
              <a:r>
                <a:rPr lang="zh-CN" altLang="en-US" dirty="0"/>
                <a:t/>
              </a:r>
              <a:br>
                <a:rPr lang="zh-CN" altLang="en-US" dirty="0"/>
              </a:br>
              <a:r>
                <a:rPr lang="en-US" altLang="zh-CN" dirty="0"/>
                <a:t>2. </a:t>
              </a:r>
              <a:r>
                <a:rPr lang="zh-CN" altLang="en-US" dirty="0"/>
                <a:t>合理地使用干扰</a:t>
              </a:r>
              <a:r>
                <a:rPr lang="zh-CN" altLang="en-US" dirty="0" smtClean="0"/>
                <a:t>因素</a:t>
              </a:r>
              <a:r>
                <a:rPr lang="zh-CN" altLang="en-US" dirty="0"/>
                <a:t/>
              </a:r>
              <a:br>
                <a:rPr lang="zh-CN" altLang="en-US" dirty="0"/>
              </a:br>
              <a:r>
                <a:rPr lang="en-US" altLang="zh-CN" dirty="0"/>
                <a:t>3. </a:t>
              </a:r>
              <a:r>
                <a:rPr lang="zh-CN" altLang="en-US" dirty="0"/>
                <a:t>引导幼儿学习多角度</a:t>
              </a:r>
              <a:r>
                <a:rPr lang="zh-CN" altLang="en-US" dirty="0" smtClean="0"/>
                <a:t>分类</a:t>
              </a:r>
              <a:r>
                <a:rPr lang="zh-CN" altLang="en-US" dirty="0"/>
                <a:t/>
              </a:r>
              <a:br>
                <a:rPr lang="zh-CN" altLang="en-US" dirty="0"/>
              </a:br>
              <a:r>
                <a:rPr lang="en-US" altLang="zh-CN" dirty="0" smtClean="0"/>
                <a:t>4. </a:t>
              </a:r>
              <a:r>
                <a:rPr lang="zh-CN" altLang="en-US" dirty="0"/>
                <a:t>分类活动应与其他活动有机地</a:t>
              </a:r>
              <a:r>
                <a:rPr lang="zh-CN" altLang="en-US" dirty="0" smtClean="0"/>
                <a:t>结合</a:t>
              </a:r>
              <a:endParaRPr lang="zh-CN" altLang="en-US" dirty="0"/>
            </a:p>
          </p:txBody>
        </p:sp>
      </p:grpSp>
      <p:sp>
        <p:nvSpPr>
          <p:cNvPr id="13" name="矩形 12"/>
          <p:cNvSpPr/>
          <p:nvPr/>
        </p:nvSpPr>
        <p:spPr>
          <a:xfrm>
            <a:off x="963705" y="397453"/>
            <a:ext cx="32855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（二）分类活动的组织</a:t>
            </a:r>
            <a:r>
              <a:rPr lang="zh-CN" altLang="en-US" sz="2000" dirty="0" smtClean="0"/>
              <a:t>指导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2562895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心形 4"/>
          <p:cNvSpPr/>
          <p:nvPr/>
        </p:nvSpPr>
        <p:spPr>
          <a:xfrm>
            <a:off x="9278470" y="53788"/>
            <a:ext cx="2393577" cy="2178424"/>
          </a:xfrm>
          <a:prstGeom prst="heart">
            <a:avLst/>
          </a:prstGeom>
          <a:solidFill>
            <a:srgbClr val="E9C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6364" y="798838"/>
            <a:ext cx="15777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/>
              <a:t>基本</a:t>
            </a:r>
            <a:r>
              <a:rPr lang="zh-CN" altLang="en-US" sz="2500" dirty="0" smtClean="0"/>
              <a:t>知识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735105" y="1275892"/>
            <a:ext cx="3646395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一</a:t>
            </a:r>
            <a:r>
              <a:rPr lang="zh-CN" altLang="en-US" sz="2200" dirty="0" smtClean="0"/>
              <a:t>、分类活动概述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1085102" y="2032157"/>
            <a:ext cx="294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</a:t>
            </a:r>
            <a:r>
              <a:rPr lang="zh-CN" altLang="en-US" sz="2000" dirty="0" smtClean="0"/>
              <a:t>）分类活动的概念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735105" y="2613086"/>
            <a:ext cx="974015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/>
              <a:t>分类是从错综复杂的许多事物中，找出共性的东西，并分别进行归类，使人们能更概括地</a:t>
            </a:r>
            <a:br>
              <a:rPr lang="zh-CN" altLang="en-US" dirty="0"/>
            </a:br>
            <a:r>
              <a:rPr lang="zh-CN" altLang="en-US" dirty="0"/>
              <a:t>认识客观事物，它是逻辑思维的一个重要组成部分，也是一种智力活动。幼儿园的分类活动是</a:t>
            </a:r>
            <a:br>
              <a:rPr lang="zh-CN" altLang="en-US" dirty="0"/>
            </a:br>
            <a:r>
              <a:rPr lang="zh-CN" altLang="en-US" dirty="0"/>
              <a:t>要求幼儿把相同的或具有某一共同特征、属性的东西归并在一起。分类教育是感知集合教育的</a:t>
            </a:r>
            <a:br>
              <a:rPr lang="zh-CN" altLang="en-US" dirty="0"/>
            </a:br>
            <a:r>
              <a:rPr lang="zh-CN" altLang="en-US" dirty="0"/>
              <a:t>重要内容，既是小班幼儿学习数的知识之前的教育内容，也是中大班幼儿学习数的知识以后的</a:t>
            </a:r>
            <a:br>
              <a:rPr lang="zh-CN" altLang="en-US" dirty="0"/>
            </a:br>
            <a:r>
              <a:rPr lang="zh-CN" altLang="en-US" dirty="0"/>
              <a:t>教学内容。分类的水平还是幼儿思维逻辑发展水平及概念理解程度的重要体现。 </a:t>
            </a:r>
          </a:p>
        </p:txBody>
      </p:sp>
    </p:spTree>
    <p:extLst>
      <p:ext uri="{BB962C8B-B14F-4D97-AF65-F5344CB8AC3E}">
        <p14:creationId xmlns:p14="http://schemas.microsoft.com/office/powerpoint/2010/main" val="25026307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235" y="578224"/>
            <a:ext cx="5215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（二）分类活动的意义</a:t>
            </a:r>
            <a:endParaRPr lang="zh-CN" altLang="en-US" sz="2000" dirty="0"/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772413893"/>
              </p:ext>
            </p:extLst>
          </p:nvPr>
        </p:nvGraphicFramePr>
        <p:xfrm>
          <a:off x="1117602" y="24901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56033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4399" y="1129225"/>
            <a:ext cx="10273553" cy="50783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 smtClean="0"/>
              <a:t>幼儿</a:t>
            </a:r>
            <a:r>
              <a:rPr lang="zh-CN" altLang="en-US" dirty="0"/>
              <a:t>的分类能力是在认识事物的过程中逐步发展起来的。由于幼儿的知识经验有限，又</a:t>
            </a:r>
            <a:r>
              <a:rPr lang="zh-CN" altLang="en-US" dirty="0" smtClean="0"/>
              <a:t>受到</a:t>
            </a:r>
            <a:r>
              <a:rPr lang="zh-CN" altLang="en-US" dirty="0"/>
              <a:t>语言发展的影响，他们的分类能力具有明显的年龄差异</a:t>
            </a:r>
            <a:r>
              <a:rPr lang="zh-CN" altLang="en-US" dirty="0" smtClean="0"/>
              <a:t>。</a:t>
            </a:r>
            <a:r>
              <a:rPr lang="en-US" altLang="zh-CN" dirty="0" smtClean="0"/>
              <a:t>3~6 </a:t>
            </a:r>
            <a:r>
              <a:rPr lang="zh-CN" altLang="en-US" dirty="0"/>
              <a:t>岁幼儿分类能力的发展大致经过以下三个阶段：</a:t>
            </a:r>
            <a:br>
              <a:rPr lang="zh-CN" altLang="en-US" dirty="0"/>
            </a:br>
            <a:r>
              <a:rPr lang="zh-CN" altLang="en-US" b="1" dirty="0" smtClean="0">
                <a:solidFill>
                  <a:srgbClr val="FF0000"/>
                </a:solidFill>
              </a:rPr>
              <a:t>    第一</a:t>
            </a:r>
            <a:r>
              <a:rPr lang="zh-CN" altLang="en-US" b="1" dirty="0">
                <a:solidFill>
                  <a:srgbClr val="FF0000"/>
                </a:solidFill>
              </a:rPr>
              <a:t>阶段</a:t>
            </a:r>
            <a:r>
              <a:rPr lang="zh-CN" altLang="en-US" dirty="0"/>
              <a:t>：</a:t>
            </a:r>
            <a:r>
              <a:rPr lang="en-US" altLang="zh-CN" dirty="0"/>
              <a:t>3 </a:t>
            </a:r>
            <a:r>
              <a:rPr lang="zh-CN" altLang="en-US" dirty="0"/>
              <a:t>岁左右的幼儿不能按某个特征对物体进行分类。这时幼儿对物体的感知是</a:t>
            </a:r>
            <a:r>
              <a:rPr lang="zh-CN" altLang="en-US" dirty="0" smtClean="0"/>
              <a:t>笼统</a:t>
            </a:r>
            <a:r>
              <a:rPr lang="zh-CN" altLang="en-US" dirty="0"/>
              <a:t>的、模糊的，他们分不清物体的本质特征和非本质特征。</a:t>
            </a:r>
            <a:br>
              <a:rPr lang="zh-CN" altLang="en-US" dirty="0"/>
            </a:br>
            <a:r>
              <a:rPr lang="zh-CN" altLang="en-US" dirty="0" smtClean="0"/>
              <a:t>    </a:t>
            </a:r>
            <a:r>
              <a:rPr lang="zh-CN" altLang="en-US" b="1" dirty="0" smtClean="0">
                <a:solidFill>
                  <a:srgbClr val="FF0000"/>
                </a:solidFill>
              </a:rPr>
              <a:t>第二</a:t>
            </a:r>
            <a:r>
              <a:rPr lang="zh-CN" altLang="en-US" b="1" dirty="0">
                <a:solidFill>
                  <a:srgbClr val="FF0000"/>
                </a:solidFill>
              </a:rPr>
              <a:t>阶段</a:t>
            </a:r>
            <a:r>
              <a:rPr lang="zh-CN" altLang="en-US" dirty="0"/>
              <a:t>：</a:t>
            </a:r>
            <a:r>
              <a:rPr lang="en-US" altLang="zh-CN" dirty="0"/>
              <a:t>4 </a:t>
            </a:r>
            <a:r>
              <a:rPr lang="zh-CN" altLang="en-US" dirty="0"/>
              <a:t>岁左右的幼儿已能初步识别物体的某些特征和属性，也能根据物体的某些</a:t>
            </a:r>
            <a:r>
              <a:rPr lang="zh-CN" altLang="en-US" dirty="0" smtClean="0"/>
              <a:t>明显</a:t>
            </a:r>
            <a:r>
              <a:rPr lang="zh-CN" altLang="en-US" dirty="0"/>
              <a:t>的特征进行分类，但是这个阶段幼儿的分类能力还是比较低的。</a:t>
            </a:r>
            <a:br>
              <a:rPr lang="zh-CN" altLang="en-US" dirty="0"/>
            </a:br>
            <a:r>
              <a:rPr lang="zh-CN" altLang="en-US" dirty="0" smtClean="0"/>
              <a:t>    </a:t>
            </a:r>
            <a:r>
              <a:rPr lang="zh-CN" altLang="en-US" b="1" dirty="0" smtClean="0">
                <a:solidFill>
                  <a:srgbClr val="FF0000"/>
                </a:solidFill>
              </a:rPr>
              <a:t>第三</a:t>
            </a:r>
            <a:r>
              <a:rPr lang="zh-CN" altLang="en-US" b="1" dirty="0">
                <a:solidFill>
                  <a:srgbClr val="FF0000"/>
                </a:solidFill>
              </a:rPr>
              <a:t>阶段</a:t>
            </a:r>
            <a:r>
              <a:rPr lang="zh-CN" altLang="en-US" dirty="0"/>
              <a:t>：</a:t>
            </a:r>
            <a:r>
              <a:rPr lang="en-US" altLang="zh-CN" dirty="0"/>
              <a:t>5 </a:t>
            </a:r>
            <a:r>
              <a:rPr lang="zh-CN" altLang="en-US" dirty="0"/>
              <a:t>岁左右的幼儿不仅能按事物的颜色、形状等外部特征进行分类，而且开始</a:t>
            </a:r>
            <a:r>
              <a:rPr lang="zh-CN" altLang="en-US" dirty="0" smtClean="0"/>
              <a:t>按实物</a:t>
            </a:r>
            <a:r>
              <a:rPr lang="zh-CN" altLang="en-US" dirty="0"/>
              <a:t>的用途等特征进行分类。但是幼儿在这时期的分类活动，还离不开具体的情景。</a:t>
            </a:r>
            <a:r>
              <a:rPr lang="en-US" altLang="zh-CN" dirty="0"/>
              <a:t>6 </a:t>
            </a:r>
            <a:r>
              <a:rPr lang="zh-CN" altLang="en-US" dirty="0"/>
              <a:t>岁</a:t>
            </a:r>
            <a:r>
              <a:rPr lang="zh-CN" altLang="en-US" dirty="0" smtClean="0"/>
              <a:t>以上的</a:t>
            </a:r>
            <a:r>
              <a:rPr lang="zh-CN" altLang="en-US" dirty="0"/>
              <a:t>幼儿能够开始按事物的某些本质特征来分类。</a:t>
            </a:r>
            <a:br>
              <a:rPr lang="zh-CN" altLang="en-US" dirty="0"/>
            </a:br>
            <a:r>
              <a:rPr lang="zh-CN" altLang="en-US" dirty="0" smtClean="0"/>
              <a:t>    可以</a:t>
            </a:r>
            <a:r>
              <a:rPr lang="zh-CN" altLang="en-US" dirty="0"/>
              <a:t>看出，幼儿分类能力的发展是同幼儿思维的发展密切联系着的。幼儿分类能力要</a:t>
            </a:r>
            <a:r>
              <a:rPr lang="zh-CN" altLang="en-US" dirty="0" smtClean="0"/>
              <a:t>经历一</a:t>
            </a:r>
            <a:r>
              <a:rPr lang="zh-CN" altLang="en-US" dirty="0"/>
              <a:t>个从无到有、从低级水平到高级水平、从量变到质变的逐渐发展过程。 </a:t>
            </a:r>
          </a:p>
        </p:txBody>
      </p:sp>
      <p:sp>
        <p:nvSpPr>
          <p:cNvPr id="5" name="矩形 4"/>
          <p:cNvSpPr/>
          <p:nvPr/>
        </p:nvSpPr>
        <p:spPr>
          <a:xfrm>
            <a:off x="1176225" y="514581"/>
            <a:ext cx="3262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（三）幼儿分类能力的发展</a:t>
            </a:r>
          </a:p>
        </p:txBody>
      </p:sp>
    </p:spTree>
    <p:extLst>
      <p:ext uri="{BB962C8B-B14F-4D97-AF65-F5344CB8AC3E}">
        <p14:creationId xmlns:p14="http://schemas.microsoft.com/office/powerpoint/2010/main" val="30170318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1299882" y="1282425"/>
            <a:ext cx="10694894" cy="3351367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99882" y="640994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/>
              <a:t>（四）幼儿分类所依据的</a:t>
            </a:r>
            <a:r>
              <a:rPr lang="zh-CN" altLang="en-US" sz="2000" dirty="0" smtClean="0"/>
              <a:t>特征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1299882" y="1282425"/>
            <a:ext cx="9753599" cy="3351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）按物体的名称分类，即把相同的物体放在一起，这是最初的分类</a:t>
            </a:r>
            <a:r>
              <a:rPr lang="zh-CN" altLang="en-US" dirty="0" smtClean="0"/>
              <a:t>。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）按物体的外部特征分类，即按物体的颜色、形状等分类。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）按物体量的差异分类，即按物体的大小、长短、高矮、粗细、厚薄、宽窄、轻重等量</a:t>
            </a:r>
            <a:br>
              <a:rPr lang="zh-CN" altLang="en-US" dirty="0"/>
            </a:br>
            <a:r>
              <a:rPr lang="zh-CN" altLang="en-US" dirty="0"/>
              <a:t>的差异分类。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）按物体的空间方位分类，即按天上飞的、地上跑的、水里游的，桌子上的、桌子下</a:t>
            </a:r>
            <a:br>
              <a:rPr lang="zh-CN" altLang="en-US" dirty="0"/>
            </a:br>
            <a:r>
              <a:rPr lang="zh-CN" altLang="en-US" dirty="0"/>
              <a:t>的，远处的、近处的等进行分类。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5</a:t>
            </a:r>
            <a:r>
              <a:rPr lang="zh-CN" altLang="en-US" dirty="0"/>
              <a:t>）按物体的数量分类，即把分类与认数相结合，既提高幼儿的分类能力，又加深幼儿对</a:t>
            </a:r>
            <a:br>
              <a:rPr lang="zh-CN" altLang="en-US" dirty="0"/>
            </a:br>
            <a:r>
              <a:rPr lang="zh-CN" altLang="en-US" dirty="0"/>
              <a:t>数的认识。例如，将两条腿的小动物放在一起，将四条腿的小动物放在一起等。 </a:t>
            </a:r>
          </a:p>
        </p:txBody>
      </p:sp>
    </p:spTree>
    <p:extLst>
      <p:ext uri="{BB962C8B-B14F-4D97-AF65-F5344CB8AC3E}">
        <p14:creationId xmlns:p14="http://schemas.microsoft.com/office/powerpoint/2010/main" val="152118615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084728" y="1806473"/>
            <a:ext cx="9525001" cy="300082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73873" y="1837937"/>
            <a:ext cx="956275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 smtClean="0"/>
              <a:t>幼儿</a:t>
            </a:r>
            <a:r>
              <a:rPr lang="zh-CN" altLang="en-US" dirty="0"/>
              <a:t>对事物分类可以依据一个特征（即一个维度），也可以依据两个或多个特征（即两</a:t>
            </a:r>
            <a:r>
              <a:rPr lang="zh-CN" altLang="en-US" dirty="0" smtClean="0"/>
              <a:t>个或</a:t>
            </a:r>
            <a:r>
              <a:rPr lang="zh-CN" altLang="en-US" dirty="0"/>
              <a:t>多个维度）。依据的特征维度越多，分类活动的难度也越大。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）按事物的一种特征分类，即一维分类。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）按物体的两种特征分类，即二维分类。</a:t>
            </a:r>
            <a:br>
              <a:rPr lang="zh-CN" altLang="en-US" dirty="0"/>
            </a:br>
            <a:r>
              <a:rPr lang="zh-CN" altLang="en-US" dirty="0"/>
              <a:t>给幼儿提供大小不同、黑白两种颜色的各种不同几何图形，让幼儿按两种特征进行分类。 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）按物体的三种特征分类，即三维分类。</a:t>
            </a:r>
            <a:br>
              <a:rPr lang="zh-CN" altLang="en-US" dirty="0"/>
            </a:br>
            <a:r>
              <a:rPr lang="zh-CN" altLang="en-US" dirty="0"/>
              <a:t>给幼儿提供大小不同、黑白两种颜色的各种不同几何图形，让幼儿按三种特征进行分类。 </a:t>
            </a:r>
          </a:p>
        </p:txBody>
      </p:sp>
      <p:sp>
        <p:nvSpPr>
          <p:cNvPr id="4" name="矩形 3"/>
          <p:cNvSpPr/>
          <p:nvPr/>
        </p:nvSpPr>
        <p:spPr>
          <a:xfrm>
            <a:off x="1154555" y="42821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/>
              <a:t>（五）幼儿分类所依据的特征的维度与</a:t>
            </a:r>
            <a:r>
              <a:rPr lang="zh-CN" altLang="en-US" sz="2000" dirty="0" smtClean="0"/>
              <a:t>层级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275578" y="1132432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1. </a:t>
            </a:r>
            <a:r>
              <a:rPr lang="zh-CN" altLang="en-US" dirty="0"/>
              <a:t>按事物一个或多个特征分类</a:t>
            </a:r>
          </a:p>
        </p:txBody>
      </p:sp>
    </p:spTree>
    <p:extLst>
      <p:ext uri="{BB962C8B-B14F-4D97-AF65-F5344CB8AC3E}">
        <p14:creationId xmlns:p14="http://schemas.microsoft.com/office/powerpoint/2010/main" val="1261920518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568822" y="1196788"/>
            <a:ext cx="8260978" cy="175432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68822" y="1196788"/>
            <a:ext cx="81130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 smtClean="0"/>
              <a:t>层级</a:t>
            </a:r>
            <a:r>
              <a:rPr lang="zh-CN" altLang="en-US" dirty="0"/>
              <a:t>分类即对物体完成一次分类之后，再对子类进行二次分类，是连续的一维分类，也</a:t>
            </a:r>
            <a:r>
              <a:rPr lang="zh-CN" altLang="en-US" dirty="0" smtClean="0"/>
              <a:t>可说是</a:t>
            </a:r>
            <a:r>
              <a:rPr lang="zh-CN" altLang="en-US" dirty="0"/>
              <a:t>二维（及以上）分类的一种转化形式。在实际活动中常常在层级分类底板上进行操作。</a:t>
            </a:r>
            <a:r>
              <a:rPr lang="zh-CN" altLang="en-US" dirty="0" smtClean="0"/>
              <a:t>层级</a:t>
            </a:r>
            <a:r>
              <a:rPr lang="zh-CN" altLang="en-US" dirty="0"/>
              <a:t>分类直接反映了物体类与子类的包含关系，知识和逻辑关系显示比较</a:t>
            </a:r>
            <a:r>
              <a:rPr lang="zh-CN" altLang="en-US" dirty="0" smtClean="0"/>
              <a:t>清楚，便于</a:t>
            </a:r>
            <a:r>
              <a:rPr lang="zh-CN" altLang="en-US" dirty="0"/>
              <a:t>幼儿的</a:t>
            </a:r>
            <a:r>
              <a:rPr lang="zh-CN" altLang="en-US" dirty="0" smtClean="0"/>
              <a:t>知识和</a:t>
            </a:r>
            <a:r>
              <a:rPr lang="zh-CN" altLang="en-US" dirty="0"/>
              <a:t>思维的学习。 </a:t>
            </a:r>
          </a:p>
        </p:txBody>
      </p:sp>
      <p:sp>
        <p:nvSpPr>
          <p:cNvPr id="3" name="矩形 2"/>
          <p:cNvSpPr/>
          <p:nvPr/>
        </p:nvSpPr>
        <p:spPr>
          <a:xfrm>
            <a:off x="1393065" y="595263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2. </a:t>
            </a:r>
            <a:r>
              <a:rPr lang="zh-CN" altLang="en-US" dirty="0"/>
              <a:t>按事物的特征层级关系分类</a:t>
            </a:r>
          </a:p>
        </p:txBody>
      </p:sp>
    </p:spTree>
    <p:extLst>
      <p:ext uri="{BB962C8B-B14F-4D97-AF65-F5344CB8AC3E}">
        <p14:creationId xmlns:p14="http://schemas.microsoft.com/office/powerpoint/2010/main" val="295283360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20906" y="197241"/>
            <a:ext cx="4791635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二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各年龄班级分类活动的教学目标 </a:t>
            </a:r>
            <a:r>
              <a:rPr lang="zh-CN" altLang="en-US" sz="2200" dirty="0" smtClean="0"/>
              <a:t> 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1873622" y="1089649"/>
            <a:ext cx="11743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1. </a:t>
            </a:r>
            <a:r>
              <a:rPr lang="zh-CN" altLang="en-US" sz="2000" dirty="0" smtClean="0"/>
              <a:t>小班： 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1873622" y="2220810"/>
            <a:ext cx="1089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2. </a:t>
            </a:r>
            <a:r>
              <a:rPr lang="zh-CN" altLang="en-US" sz="2000" dirty="0" smtClean="0"/>
              <a:t>中班： </a:t>
            </a:r>
            <a:endParaRPr lang="zh-CN" altLang="en-US" sz="2000" dirty="0"/>
          </a:p>
        </p:txBody>
      </p:sp>
      <p:sp>
        <p:nvSpPr>
          <p:cNvPr id="12" name="矩形 11"/>
          <p:cNvSpPr/>
          <p:nvPr/>
        </p:nvSpPr>
        <p:spPr>
          <a:xfrm>
            <a:off x="1873622" y="4083441"/>
            <a:ext cx="1089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3. </a:t>
            </a:r>
            <a:r>
              <a:rPr lang="zh-CN" altLang="en-US" sz="2000" dirty="0" smtClean="0"/>
              <a:t>大班：</a:t>
            </a:r>
            <a:endParaRPr lang="zh-CN" altLang="en-US" sz="2000" dirty="0"/>
          </a:p>
        </p:txBody>
      </p:sp>
      <p:sp>
        <p:nvSpPr>
          <p:cNvPr id="14" name="矩形 13"/>
          <p:cNvSpPr/>
          <p:nvPr/>
        </p:nvSpPr>
        <p:spPr>
          <a:xfrm>
            <a:off x="3047999" y="1089649"/>
            <a:ext cx="6096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）根据范例和口头指示分出一组物体。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）按照物体的某一外部特征或量的差异进行分类。 </a:t>
            </a:r>
          </a:p>
        </p:txBody>
      </p:sp>
      <p:sp>
        <p:nvSpPr>
          <p:cNvPr id="15" name="矩形 14"/>
          <p:cNvSpPr/>
          <p:nvPr/>
        </p:nvSpPr>
        <p:spPr>
          <a:xfrm>
            <a:off x="3047999" y="2220810"/>
            <a:ext cx="658009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）按照某一物体量的差异分类。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）学习按物体的数量分类。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）理解并掌握有关词语，如“合起来”“分开”“分成”等。 </a:t>
            </a:r>
          </a:p>
        </p:txBody>
      </p:sp>
      <p:sp>
        <p:nvSpPr>
          <p:cNvPr id="16" name="矩形 15"/>
          <p:cNvSpPr/>
          <p:nvPr/>
        </p:nvSpPr>
        <p:spPr>
          <a:xfrm>
            <a:off x="3047999" y="4083441"/>
            <a:ext cx="8852647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）学习按用途分类和按照物体的两个特征分类。如大小和颜色、颜色和形状、大小和</a:t>
            </a:r>
            <a:r>
              <a:rPr lang="zh-CN" altLang="en-US" dirty="0" smtClean="0"/>
              <a:t>形状</a:t>
            </a:r>
            <a:r>
              <a:rPr lang="zh-CN" altLang="en-US" dirty="0"/>
              <a:t>、大小和厚薄等。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）多角度分类与自己确定分类标准自由分类，并解释为什么分在一起。</a:t>
            </a:r>
            <a:br>
              <a:rPr lang="zh-CN" altLang="en-US" dirty="0"/>
            </a:b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）初步理解“类”与“子类”的关系。 </a:t>
            </a:r>
          </a:p>
        </p:txBody>
      </p:sp>
    </p:spTree>
    <p:extLst>
      <p:ext uri="{BB962C8B-B14F-4D97-AF65-F5344CB8AC3E}">
        <p14:creationId xmlns:p14="http://schemas.microsoft.com/office/powerpoint/2010/main" val="10932220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0599" y="590092"/>
            <a:ext cx="4038601" cy="430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200" dirty="0"/>
              <a:t>三</a:t>
            </a:r>
            <a:r>
              <a:rPr lang="zh-CN" altLang="en-US" sz="2200" dirty="0" smtClean="0"/>
              <a:t>、</a:t>
            </a:r>
            <a:r>
              <a:rPr lang="zh-CN" altLang="en-US" sz="2200" dirty="0"/>
              <a:t>分类活动的设计与指导 </a:t>
            </a:r>
            <a:r>
              <a:rPr lang="zh-CN" altLang="en-US" sz="2200" dirty="0" smtClean="0"/>
              <a:t> </a:t>
            </a:r>
            <a:endParaRPr lang="zh-CN" altLang="en-US" sz="2200" dirty="0"/>
          </a:p>
        </p:txBody>
      </p:sp>
      <p:grpSp>
        <p:nvGrpSpPr>
          <p:cNvPr id="19" name="组合 18"/>
          <p:cNvGrpSpPr/>
          <p:nvPr/>
        </p:nvGrpSpPr>
        <p:grpSpPr>
          <a:xfrm>
            <a:off x="1402285" y="1943614"/>
            <a:ext cx="6390284" cy="2734217"/>
            <a:chOff x="1314885" y="1647318"/>
            <a:chExt cx="6390284" cy="2734217"/>
          </a:xfrm>
        </p:grpSpPr>
        <p:sp>
          <p:nvSpPr>
            <p:cNvPr id="12" name="五边形 11"/>
            <p:cNvSpPr/>
            <p:nvPr/>
          </p:nvSpPr>
          <p:spPr>
            <a:xfrm rot="10800000">
              <a:off x="2001374" y="1887159"/>
              <a:ext cx="5703795" cy="225453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14885" y="1647318"/>
              <a:ext cx="492443" cy="2734217"/>
            </a:xfrm>
            <a:prstGeom prst="rect">
              <a:avLst/>
            </a:prstGeom>
            <a:solidFill>
              <a:srgbClr val="4EC0E0"/>
            </a:solidFill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sz="2000" dirty="0" smtClean="0"/>
                <a:t>分 类 活 动 的 设 计</a:t>
              </a:r>
              <a:endParaRPr lang="zh-CN" altLang="en-US" sz="2000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3009899" y="1914053"/>
              <a:ext cx="4675094" cy="21048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/>
                <a:t>1. </a:t>
              </a:r>
              <a:r>
                <a:rPr lang="zh-CN" altLang="en-US" dirty="0"/>
                <a:t>感知和辨别对象的名称、特征和差异</a:t>
              </a:r>
              <a:br>
                <a:rPr lang="zh-CN" altLang="en-US" dirty="0"/>
              </a:br>
              <a:r>
                <a:rPr lang="en-US" altLang="zh-CN" dirty="0" smtClean="0"/>
                <a:t>2</a:t>
              </a:r>
              <a:r>
                <a:rPr lang="en-US" altLang="zh-CN" dirty="0"/>
                <a:t>. </a:t>
              </a:r>
              <a:r>
                <a:rPr lang="zh-CN" altLang="en-US" dirty="0"/>
                <a:t>提出明确的分类要求 </a:t>
              </a:r>
              <a:br>
                <a:rPr lang="zh-CN" altLang="en-US" dirty="0"/>
              </a:br>
              <a:r>
                <a:rPr lang="en-US" altLang="zh-CN" dirty="0"/>
                <a:t>3. </a:t>
              </a:r>
              <a:r>
                <a:rPr lang="zh-CN" altLang="en-US" dirty="0"/>
                <a:t>引导幼儿进行分类操作</a:t>
              </a:r>
              <a:br>
                <a:rPr lang="zh-CN" altLang="en-US" dirty="0"/>
              </a:br>
              <a:r>
                <a:rPr lang="en-US" altLang="zh-CN" dirty="0" smtClean="0"/>
                <a:t>4</a:t>
              </a:r>
              <a:r>
                <a:rPr lang="en-US" altLang="zh-CN" dirty="0"/>
                <a:t>. </a:t>
              </a:r>
              <a:r>
                <a:rPr lang="zh-CN" altLang="en-US" dirty="0"/>
                <a:t>师幼共同讨论分类的结果</a:t>
              </a:r>
              <a:br>
                <a:rPr lang="zh-CN" altLang="en-US" dirty="0"/>
              </a:br>
              <a:r>
                <a:rPr lang="en-US" altLang="zh-CN" dirty="0" smtClean="0"/>
                <a:t>5</a:t>
              </a:r>
              <a:r>
                <a:rPr lang="en-US" altLang="zh-CN" dirty="0"/>
                <a:t>. </a:t>
              </a:r>
              <a:r>
                <a:rPr lang="zh-CN" altLang="en-US" dirty="0"/>
                <a:t>通过操作、游戏等活动，巩固分类的</a:t>
              </a:r>
              <a:r>
                <a:rPr lang="zh-CN" altLang="en-US" dirty="0" smtClean="0"/>
                <a:t>认识</a:t>
              </a:r>
              <a:endParaRPr lang="zh-CN" altLang="en-US" dirty="0"/>
            </a:p>
          </p:txBody>
        </p:sp>
      </p:grpSp>
      <p:sp>
        <p:nvSpPr>
          <p:cNvPr id="20" name="矩形 19"/>
          <p:cNvSpPr/>
          <p:nvPr/>
        </p:nvSpPr>
        <p:spPr>
          <a:xfrm>
            <a:off x="1126625" y="1343836"/>
            <a:ext cx="2853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（一）分类活动的设计 </a:t>
            </a:r>
          </a:p>
        </p:txBody>
      </p:sp>
    </p:spTree>
    <p:extLst>
      <p:ext uri="{BB962C8B-B14F-4D97-AF65-F5344CB8AC3E}">
        <p14:creationId xmlns:p14="http://schemas.microsoft.com/office/powerpoint/2010/main" val="186920654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D41720-B2BF-48E7-BDA6-2549B14672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  <p:tag name="ISPRING_PRESENTATION_TITLE" val="读书分享会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477</Words>
  <Application>Microsoft Office PowerPoint</Application>
  <PresentationFormat>自定义</PresentationFormat>
  <Paragraphs>33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第一PPT模板网-WWW.1PPT.COM</dc:creator>
  <cp:keywords>第一PPT模板网-WWW.1PPT.COM</cp:keywords>
  <dc:description>www.1ppt.com</dc:description>
  <cp:lastModifiedBy>hkz</cp:lastModifiedBy>
  <cp:revision>170</cp:revision>
  <dcterms:created xsi:type="dcterms:W3CDTF">2016-11-03T14:36:45Z</dcterms:created>
  <dcterms:modified xsi:type="dcterms:W3CDTF">2018-08-15T06:13:57Z</dcterms:modified>
</cp:coreProperties>
</file>