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3" r:id="rId2"/>
    <p:sldId id="284" r:id="rId3"/>
    <p:sldId id="285" r:id="rId4"/>
    <p:sldId id="288" r:id="rId5"/>
    <p:sldId id="287" r:id="rId6"/>
    <p:sldId id="286" r:id="rId7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E75629"/>
    <a:srgbClr val="A9CBE9"/>
    <a:srgbClr val="E9C1CA"/>
    <a:srgbClr val="4EC0E0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78" y="-96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EC7A35-0429-4EE3-9A43-5533C8296FCD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CFA3EB71-A6A9-48F5-8785-1950DE7F545E}">
      <dgm:prSet phldrT="[文本]" custT="1"/>
      <dgm:spPr/>
      <dgm:t>
        <a:bodyPr/>
        <a:lstStyle/>
        <a:p>
          <a:pPr algn="l"/>
          <a:r>
            <a:rPr lang="zh-CN" altLang="en-US" sz="1800" b="0" i="0" dirty="0" smtClean="0"/>
            <a:t>（</a:t>
          </a:r>
          <a:r>
            <a:rPr lang="en-US" altLang="zh-CN" sz="1800" b="0" i="0" dirty="0" smtClean="0"/>
            <a:t>1</a:t>
          </a:r>
          <a:r>
            <a:rPr lang="zh-CN" altLang="en-US" sz="1800" b="0" i="0" dirty="0" smtClean="0"/>
            <a:t>）种植活动可以增长幼儿的知识和技能。</a:t>
          </a:r>
          <a:endParaRPr lang="zh-CN" altLang="en-US" sz="1800" dirty="0"/>
        </a:p>
      </dgm:t>
    </dgm:pt>
    <dgm:pt modelId="{4CE585C3-6BDD-4651-BA73-AE56044CD2FD}" type="par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47DB81D0-9A06-48B5-85E3-167B6825D2FE}" type="sib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C4EC2A6C-39B8-42F9-9E32-02201A908989}">
      <dgm:prSet phldrT="[文本]" custT="1"/>
      <dgm:spPr/>
      <dgm:t>
        <a:bodyPr/>
        <a:lstStyle/>
        <a:p>
          <a:pPr algn="l"/>
          <a:r>
            <a:rPr lang="zh-CN" altLang="en-US" sz="1800" b="0" i="0" dirty="0" smtClean="0"/>
            <a:t>（</a:t>
          </a:r>
          <a:r>
            <a:rPr lang="en-US" altLang="zh-CN" sz="1800" b="0" i="0" dirty="0" smtClean="0"/>
            <a:t>3</a:t>
          </a:r>
          <a:r>
            <a:rPr lang="zh-CN" altLang="en-US" sz="1800" b="0" i="0" dirty="0" smtClean="0"/>
            <a:t>）种植活动可以培养幼儿持之以恒的意志品质。</a:t>
          </a:r>
          <a:endParaRPr lang="zh-CN" altLang="en-US" sz="1800" dirty="0"/>
        </a:p>
      </dgm:t>
    </dgm:pt>
    <dgm:pt modelId="{E53E560E-F3FD-406B-894C-E17286EC9E0B}" type="par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C25CE87D-F0B0-402A-B9C3-A8CFDFA365E5}" type="sib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50C20F24-1C2F-4ABE-A19A-A94A7AD6E90E}">
      <dgm:prSet phldrT="[文本]" custT="1"/>
      <dgm:spPr/>
      <dgm:t>
        <a:bodyPr/>
        <a:lstStyle/>
        <a:p>
          <a:pPr algn="l"/>
          <a:r>
            <a:rPr lang="zh-CN" altLang="en-US" sz="1800" b="0" i="0" dirty="0" smtClean="0"/>
            <a:t>（</a:t>
          </a:r>
          <a:r>
            <a:rPr lang="en-US" altLang="zh-CN" sz="1800" b="0" i="0" dirty="0" smtClean="0"/>
            <a:t>4</a:t>
          </a:r>
          <a:r>
            <a:rPr lang="zh-CN" altLang="en-US" sz="1800" b="0" i="0" dirty="0" smtClean="0"/>
            <a:t>）种植活动可以强化幼儿热爱自然、尊重生命、保护环境的意识。</a:t>
          </a:r>
          <a:endParaRPr lang="zh-CN" altLang="en-US" sz="1800" dirty="0"/>
        </a:p>
      </dgm:t>
    </dgm:pt>
    <dgm:pt modelId="{E57C11D0-FC17-4392-8AF8-8C7FB9B0A792}" type="parTrans" cxnId="{596E20D3-FA1B-4377-8CCD-FC57149B89A7}">
      <dgm:prSet/>
      <dgm:spPr/>
      <dgm:t>
        <a:bodyPr/>
        <a:lstStyle/>
        <a:p>
          <a:endParaRPr lang="zh-CN" altLang="en-US" sz="1800"/>
        </a:p>
      </dgm:t>
    </dgm:pt>
    <dgm:pt modelId="{F78AB1A0-C63E-44CA-9A0E-5B4A3326E9F5}" type="sibTrans" cxnId="{596E20D3-FA1B-4377-8CCD-FC57149B89A7}">
      <dgm:prSet/>
      <dgm:spPr/>
      <dgm:t>
        <a:bodyPr/>
        <a:lstStyle/>
        <a:p>
          <a:endParaRPr lang="zh-CN" altLang="en-US" sz="1800"/>
        </a:p>
      </dgm:t>
    </dgm:pt>
    <dgm:pt modelId="{91C60B0B-630D-40A0-B565-43FB24FBE69F}">
      <dgm:prSet custT="1"/>
      <dgm:spPr/>
      <dgm:t>
        <a:bodyPr/>
        <a:lstStyle/>
        <a:p>
          <a:pPr algn="l"/>
          <a:r>
            <a:rPr lang="zh-CN" altLang="en-US" sz="1800" b="0" i="0" dirty="0" smtClean="0"/>
            <a:t>（</a:t>
          </a:r>
          <a:r>
            <a:rPr lang="en-US" altLang="zh-CN" sz="1800" b="0" i="0" dirty="0" smtClean="0"/>
            <a:t>2</a:t>
          </a:r>
          <a:r>
            <a:rPr lang="zh-CN" altLang="en-US" sz="1800" b="0" i="0" dirty="0" smtClean="0"/>
            <a:t>）种植活动可以提高幼儿的观察能力。</a:t>
          </a:r>
          <a:endParaRPr lang="zh-CN" altLang="en-US" sz="1800" dirty="0"/>
        </a:p>
      </dgm:t>
    </dgm:pt>
    <dgm:pt modelId="{66CB12CA-F535-45C5-AB7A-DA1FE337FE72}" type="par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E075864A-BF88-4FE2-B5E0-476028B15EDE}" type="sib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B6C2B003-3058-4DDC-970E-A0986E3089CC}" type="pres">
      <dgm:prSet presAssocID="{B3EC7A35-0429-4EE3-9A43-5533C8296FCD}" presName="compositeShape" presStyleCnt="0">
        <dgm:presLayoutVars>
          <dgm:dir/>
          <dgm:resizeHandles/>
        </dgm:presLayoutVars>
      </dgm:prSet>
      <dgm:spPr/>
    </dgm:pt>
    <dgm:pt modelId="{1771FBCD-1CDA-476E-B087-D190A44CA1C3}" type="pres">
      <dgm:prSet presAssocID="{B3EC7A35-0429-4EE3-9A43-5533C8296FCD}" presName="pyramid" presStyleLbl="node1" presStyleIdx="0" presStyleCnt="1"/>
      <dgm:spPr/>
    </dgm:pt>
    <dgm:pt modelId="{EE981B31-DEB6-4631-BDE8-B6908941417D}" type="pres">
      <dgm:prSet presAssocID="{B3EC7A35-0429-4EE3-9A43-5533C8296FCD}" presName="theList" presStyleCnt="0"/>
      <dgm:spPr/>
    </dgm:pt>
    <dgm:pt modelId="{B3CDFD57-3722-4631-972C-556F17F261E4}" type="pres">
      <dgm:prSet presAssocID="{CFA3EB71-A6A9-48F5-8785-1950DE7F545E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DAACAB-9144-4653-B9B8-2BD6C4BADE17}" type="pres">
      <dgm:prSet presAssocID="{CFA3EB71-A6A9-48F5-8785-1950DE7F545E}" presName="aSpace" presStyleCnt="0"/>
      <dgm:spPr/>
    </dgm:pt>
    <dgm:pt modelId="{EF90EDA3-4EB1-44E6-90E5-E455C98DBD7B}" type="pres">
      <dgm:prSet presAssocID="{91C60B0B-630D-40A0-B565-43FB24FBE69F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0B4A7A-D485-45E4-8FEE-02E940E07DB1}" type="pres">
      <dgm:prSet presAssocID="{91C60B0B-630D-40A0-B565-43FB24FBE69F}" presName="aSpace" presStyleCnt="0"/>
      <dgm:spPr/>
    </dgm:pt>
    <dgm:pt modelId="{C5F23AD6-5D31-4224-90B8-8CCD02C8F614}" type="pres">
      <dgm:prSet presAssocID="{C4EC2A6C-39B8-42F9-9E32-02201A908989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9F11E0-BDEA-4852-8721-75457A58889A}" type="pres">
      <dgm:prSet presAssocID="{C4EC2A6C-39B8-42F9-9E32-02201A908989}" presName="aSpace" presStyleCnt="0"/>
      <dgm:spPr/>
    </dgm:pt>
    <dgm:pt modelId="{F136BC3A-8F5B-4ECF-A85D-1D4F7090969A}" type="pres">
      <dgm:prSet presAssocID="{50C20F24-1C2F-4ABE-A19A-A94A7AD6E90E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643120-63C3-45D8-98DE-F5C7A9BB7F7D}" type="pres">
      <dgm:prSet presAssocID="{50C20F24-1C2F-4ABE-A19A-A94A7AD6E90E}" presName="aSpace" presStyleCnt="0"/>
      <dgm:spPr/>
    </dgm:pt>
  </dgm:ptLst>
  <dgm:cxnLst>
    <dgm:cxn modelId="{596E20D3-FA1B-4377-8CCD-FC57149B89A7}" srcId="{B3EC7A35-0429-4EE3-9A43-5533C8296FCD}" destId="{50C20F24-1C2F-4ABE-A19A-A94A7AD6E90E}" srcOrd="3" destOrd="0" parTransId="{E57C11D0-FC17-4392-8AF8-8C7FB9B0A792}" sibTransId="{F78AB1A0-C63E-44CA-9A0E-5B4A3326E9F5}"/>
    <dgm:cxn modelId="{D18E9955-FC60-4EAE-9C4C-F7B14B55F3F5}" srcId="{B3EC7A35-0429-4EE3-9A43-5533C8296FCD}" destId="{91C60B0B-630D-40A0-B565-43FB24FBE69F}" srcOrd="1" destOrd="0" parTransId="{66CB12CA-F535-45C5-AB7A-DA1FE337FE72}" sibTransId="{E075864A-BF88-4FE2-B5E0-476028B15EDE}"/>
    <dgm:cxn modelId="{C20E47BC-1064-46B4-93D6-85AB53DC0728}" srcId="{B3EC7A35-0429-4EE3-9A43-5533C8296FCD}" destId="{C4EC2A6C-39B8-42F9-9E32-02201A908989}" srcOrd="2" destOrd="0" parTransId="{E53E560E-F3FD-406B-894C-E17286EC9E0B}" sibTransId="{C25CE87D-F0B0-402A-B9C3-A8CFDFA365E5}"/>
    <dgm:cxn modelId="{456C34EC-A16C-475E-84DF-4095D282DBD3}" type="presOf" srcId="{50C20F24-1C2F-4ABE-A19A-A94A7AD6E90E}" destId="{F136BC3A-8F5B-4ECF-A85D-1D4F7090969A}" srcOrd="0" destOrd="0" presId="urn:microsoft.com/office/officeart/2005/8/layout/pyramid2"/>
    <dgm:cxn modelId="{1019249E-8341-44F2-9F0E-CB1853F71E95}" type="presOf" srcId="{CFA3EB71-A6A9-48F5-8785-1950DE7F545E}" destId="{B3CDFD57-3722-4631-972C-556F17F261E4}" srcOrd="0" destOrd="0" presId="urn:microsoft.com/office/officeart/2005/8/layout/pyramid2"/>
    <dgm:cxn modelId="{57DCBED4-9F17-411D-BBC9-502635027748}" srcId="{B3EC7A35-0429-4EE3-9A43-5533C8296FCD}" destId="{CFA3EB71-A6A9-48F5-8785-1950DE7F545E}" srcOrd="0" destOrd="0" parTransId="{4CE585C3-6BDD-4651-BA73-AE56044CD2FD}" sibTransId="{47DB81D0-9A06-48B5-85E3-167B6825D2FE}"/>
    <dgm:cxn modelId="{8C295F57-A196-4D70-992C-A0F90A2C7D38}" type="presOf" srcId="{B3EC7A35-0429-4EE3-9A43-5533C8296FCD}" destId="{B6C2B003-3058-4DDC-970E-A0986E3089CC}" srcOrd="0" destOrd="0" presId="urn:microsoft.com/office/officeart/2005/8/layout/pyramid2"/>
    <dgm:cxn modelId="{1A9BBDA3-18AD-4B1A-9FE9-916BD6621847}" type="presOf" srcId="{91C60B0B-630D-40A0-B565-43FB24FBE69F}" destId="{EF90EDA3-4EB1-44E6-90E5-E455C98DBD7B}" srcOrd="0" destOrd="0" presId="urn:microsoft.com/office/officeart/2005/8/layout/pyramid2"/>
    <dgm:cxn modelId="{0387FAC6-CD28-4B40-AC32-E9E933F29F06}" type="presOf" srcId="{C4EC2A6C-39B8-42F9-9E32-02201A908989}" destId="{C5F23AD6-5D31-4224-90B8-8CCD02C8F614}" srcOrd="0" destOrd="0" presId="urn:microsoft.com/office/officeart/2005/8/layout/pyramid2"/>
    <dgm:cxn modelId="{174BAFEF-5D89-453E-AAD1-0A482097730F}" type="presParOf" srcId="{B6C2B003-3058-4DDC-970E-A0986E3089CC}" destId="{1771FBCD-1CDA-476E-B087-D190A44CA1C3}" srcOrd="0" destOrd="0" presId="urn:microsoft.com/office/officeart/2005/8/layout/pyramid2"/>
    <dgm:cxn modelId="{A0A372DA-731D-4CFC-B851-962B83CDF8F5}" type="presParOf" srcId="{B6C2B003-3058-4DDC-970E-A0986E3089CC}" destId="{EE981B31-DEB6-4631-BDE8-B6908941417D}" srcOrd="1" destOrd="0" presId="urn:microsoft.com/office/officeart/2005/8/layout/pyramid2"/>
    <dgm:cxn modelId="{53EE17EB-F114-48E7-B055-9043037CC8C5}" type="presParOf" srcId="{EE981B31-DEB6-4631-BDE8-B6908941417D}" destId="{B3CDFD57-3722-4631-972C-556F17F261E4}" srcOrd="0" destOrd="0" presId="urn:microsoft.com/office/officeart/2005/8/layout/pyramid2"/>
    <dgm:cxn modelId="{24928F8B-54AC-4F64-BAE2-592A1898DEAF}" type="presParOf" srcId="{EE981B31-DEB6-4631-BDE8-B6908941417D}" destId="{01DAACAB-9144-4653-B9B8-2BD6C4BADE17}" srcOrd="1" destOrd="0" presId="urn:microsoft.com/office/officeart/2005/8/layout/pyramid2"/>
    <dgm:cxn modelId="{791E0E5B-8AAF-4A8F-9CD0-08DA8AB048C6}" type="presParOf" srcId="{EE981B31-DEB6-4631-BDE8-B6908941417D}" destId="{EF90EDA3-4EB1-44E6-90E5-E455C98DBD7B}" srcOrd="2" destOrd="0" presId="urn:microsoft.com/office/officeart/2005/8/layout/pyramid2"/>
    <dgm:cxn modelId="{30466F63-CEEA-4280-A143-AC19CEEFCEC8}" type="presParOf" srcId="{EE981B31-DEB6-4631-BDE8-B6908941417D}" destId="{EB0B4A7A-D485-45E4-8FEE-02E940E07DB1}" srcOrd="3" destOrd="0" presId="urn:microsoft.com/office/officeart/2005/8/layout/pyramid2"/>
    <dgm:cxn modelId="{1E655904-A64E-4DAF-B9AF-89F79EF1C3B2}" type="presParOf" srcId="{EE981B31-DEB6-4631-BDE8-B6908941417D}" destId="{C5F23AD6-5D31-4224-90B8-8CCD02C8F614}" srcOrd="4" destOrd="0" presId="urn:microsoft.com/office/officeart/2005/8/layout/pyramid2"/>
    <dgm:cxn modelId="{BC3F8A4D-133F-4529-96D1-9E419ACA5FB5}" type="presParOf" srcId="{EE981B31-DEB6-4631-BDE8-B6908941417D}" destId="{F09F11E0-BDEA-4852-8721-75457A58889A}" srcOrd="5" destOrd="0" presId="urn:microsoft.com/office/officeart/2005/8/layout/pyramid2"/>
    <dgm:cxn modelId="{242AE8A3-5FFB-459C-BFE4-F28A203243DC}" type="presParOf" srcId="{EE981B31-DEB6-4631-BDE8-B6908941417D}" destId="{F136BC3A-8F5B-4ECF-A85D-1D4F7090969A}" srcOrd="6" destOrd="0" presId="urn:microsoft.com/office/officeart/2005/8/layout/pyramid2"/>
    <dgm:cxn modelId="{3FB18F7D-B64E-4CBD-8032-000575B472C1}" type="presParOf" srcId="{EE981B31-DEB6-4631-BDE8-B6908941417D}" destId="{08643120-63C3-45D8-98DE-F5C7A9BB7F7D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383073-5F71-4BB9-AC12-5363C3FCF55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B425638-E6A0-4759-9835-C5286829AEFA}">
      <dgm:prSet phldrT="[文本]" custT="1"/>
      <dgm:spPr/>
      <dgm:t>
        <a:bodyPr/>
        <a:lstStyle/>
        <a:p>
          <a:r>
            <a:rPr lang="en-US" altLang="zh-CN" sz="1800" b="1" i="0" dirty="0" smtClean="0"/>
            <a:t>1. </a:t>
          </a:r>
          <a:r>
            <a:rPr lang="zh-CN" altLang="en-US" sz="1800" b="1" i="0" dirty="0" smtClean="0"/>
            <a:t>准备工作</a:t>
          </a:r>
          <a:endParaRPr lang="zh-CN" altLang="en-US" sz="1800" b="1" dirty="0"/>
        </a:p>
      </dgm:t>
    </dgm:pt>
    <dgm:pt modelId="{C3CFC183-8589-4540-8514-BC5B01E28911}" type="parTrans" cxnId="{EB76DB67-C216-4BFD-9C9B-93C29B64FE1B}">
      <dgm:prSet/>
      <dgm:spPr/>
      <dgm:t>
        <a:bodyPr/>
        <a:lstStyle/>
        <a:p>
          <a:endParaRPr lang="zh-CN" altLang="en-US" sz="1800" b="1"/>
        </a:p>
      </dgm:t>
    </dgm:pt>
    <dgm:pt modelId="{2DB834B8-3561-41AB-92AB-75263F640E1B}" type="sibTrans" cxnId="{EB76DB67-C216-4BFD-9C9B-93C29B64FE1B}">
      <dgm:prSet/>
      <dgm:spPr/>
      <dgm:t>
        <a:bodyPr/>
        <a:lstStyle/>
        <a:p>
          <a:endParaRPr lang="zh-CN" altLang="en-US" sz="1800" b="1"/>
        </a:p>
      </dgm:t>
    </dgm:pt>
    <dgm:pt modelId="{CCC99EE3-ACB7-48CA-92C4-CED26BCA2AE4}">
      <dgm:prSet phldrT="[文本]" custT="1"/>
      <dgm:spPr/>
      <dgm:t>
        <a:bodyPr/>
        <a:lstStyle/>
        <a:p>
          <a:r>
            <a:rPr lang="en-US" altLang="zh-CN" sz="1800" b="1" i="0" dirty="0" smtClean="0"/>
            <a:t>3. </a:t>
          </a:r>
          <a:r>
            <a:rPr lang="zh-CN" altLang="en-US" sz="1800" b="1" i="0" dirty="0" smtClean="0"/>
            <a:t>指导田间管理</a:t>
          </a:r>
          <a:endParaRPr lang="zh-CN" altLang="en-US" sz="1800" b="1" dirty="0"/>
        </a:p>
      </dgm:t>
    </dgm:pt>
    <dgm:pt modelId="{1578C76C-F4CD-49FC-918C-72960CD8C29C}" type="parTrans" cxnId="{8399384F-CDDE-49F2-9522-EB9847974F77}">
      <dgm:prSet/>
      <dgm:spPr/>
      <dgm:t>
        <a:bodyPr/>
        <a:lstStyle/>
        <a:p>
          <a:endParaRPr lang="zh-CN" altLang="en-US" sz="1800" b="1"/>
        </a:p>
      </dgm:t>
    </dgm:pt>
    <dgm:pt modelId="{4F615CA1-DADA-453B-A219-123454AFB8BD}" type="sibTrans" cxnId="{8399384F-CDDE-49F2-9522-EB9847974F77}">
      <dgm:prSet/>
      <dgm:spPr/>
      <dgm:t>
        <a:bodyPr/>
        <a:lstStyle/>
        <a:p>
          <a:endParaRPr lang="zh-CN" altLang="en-US" sz="1800" b="1"/>
        </a:p>
      </dgm:t>
    </dgm:pt>
    <dgm:pt modelId="{80B71A82-CFD6-486F-9BE9-3EA94D4E3E52}">
      <dgm:prSet custT="1"/>
      <dgm:spPr/>
      <dgm:t>
        <a:bodyPr/>
        <a:lstStyle/>
        <a:p>
          <a:r>
            <a:rPr lang="en-US" altLang="zh-CN" sz="1800" b="1" i="0" dirty="0" smtClean="0"/>
            <a:t>2. </a:t>
          </a:r>
          <a:r>
            <a:rPr lang="zh-CN" altLang="en-US" sz="1800" b="1" i="0" dirty="0" smtClean="0"/>
            <a:t>指导播种</a:t>
          </a:r>
          <a:endParaRPr lang="zh-CN" altLang="en-US" sz="1800" b="1" dirty="0"/>
        </a:p>
      </dgm:t>
    </dgm:pt>
    <dgm:pt modelId="{D38EFED2-0D79-4700-AD94-9622BB806D8E}" type="parTrans" cxnId="{6776B283-04F9-4027-8D81-3C8A9DC6EEB5}">
      <dgm:prSet/>
      <dgm:spPr/>
      <dgm:t>
        <a:bodyPr/>
        <a:lstStyle/>
        <a:p>
          <a:endParaRPr lang="zh-CN" altLang="en-US" sz="1800" b="1"/>
        </a:p>
      </dgm:t>
    </dgm:pt>
    <dgm:pt modelId="{B47F6018-E45F-4FDD-A84C-BB5F52C51023}" type="sibTrans" cxnId="{6776B283-04F9-4027-8D81-3C8A9DC6EEB5}">
      <dgm:prSet/>
      <dgm:spPr/>
      <dgm:t>
        <a:bodyPr/>
        <a:lstStyle/>
        <a:p>
          <a:endParaRPr lang="zh-CN" altLang="en-US" sz="1800" b="1"/>
        </a:p>
      </dgm:t>
    </dgm:pt>
    <dgm:pt modelId="{02F09BAD-F00A-489E-906D-5D835B603A58}">
      <dgm:prSet custT="1"/>
      <dgm:spPr/>
      <dgm:t>
        <a:bodyPr/>
        <a:lstStyle/>
        <a:p>
          <a:r>
            <a:rPr lang="en-US" altLang="zh-CN" sz="1800" b="1" i="0" dirty="0" smtClean="0"/>
            <a:t>4. </a:t>
          </a:r>
          <a:r>
            <a:rPr lang="zh-CN" altLang="en-US" sz="1800" b="1" i="0" dirty="0" smtClean="0"/>
            <a:t>指导收获</a:t>
          </a:r>
          <a:endParaRPr lang="zh-CN" altLang="en-US" sz="1800" b="1" dirty="0"/>
        </a:p>
      </dgm:t>
    </dgm:pt>
    <dgm:pt modelId="{B4A575BA-E4CC-4C23-838F-8E318414BF61}" type="parTrans" cxnId="{076D9163-2A66-45C2-B892-5E2371A0309E}">
      <dgm:prSet/>
      <dgm:spPr/>
      <dgm:t>
        <a:bodyPr/>
        <a:lstStyle/>
        <a:p>
          <a:endParaRPr lang="zh-CN" altLang="en-US" sz="1800" b="1"/>
        </a:p>
      </dgm:t>
    </dgm:pt>
    <dgm:pt modelId="{FA5484F7-A047-466C-8DA3-8020DCF0DA2D}" type="sibTrans" cxnId="{076D9163-2A66-45C2-B892-5E2371A0309E}">
      <dgm:prSet/>
      <dgm:spPr/>
      <dgm:t>
        <a:bodyPr/>
        <a:lstStyle/>
        <a:p>
          <a:endParaRPr lang="zh-CN" altLang="en-US" sz="1800" b="1"/>
        </a:p>
      </dgm:t>
    </dgm:pt>
    <dgm:pt modelId="{D4397065-D425-4A4C-A57D-B56F0A4907F2}" type="pres">
      <dgm:prSet presAssocID="{CB383073-5F71-4BB9-AC12-5363C3FCF55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CC379A39-B223-4B28-8A31-1B953CD672C8}" type="pres">
      <dgm:prSet presAssocID="{CB383073-5F71-4BB9-AC12-5363C3FCF555}" presName="Name1" presStyleCnt="0"/>
      <dgm:spPr/>
    </dgm:pt>
    <dgm:pt modelId="{41BFA5E0-6A20-4E42-BE75-18339F01AA81}" type="pres">
      <dgm:prSet presAssocID="{CB383073-5F71-4BB9-AC12-5363C3FCF555}" presName="cycle" presStyleCnt="0"/>
      <dgm:spPr/>
    </dgm:pt>
    <dgm:pt modelId="{0228073C-141E-42B1-A94B-2FFD94761649}" type="pres">
      <dgm:prSet presAssocID="{CB383073-5F71-4BB9-AC12-5363C3FCF555}" presName="srcNode" presStyleLbl="node1" presStyleIdx="0" presStyleCnt="4"/>
      <dgm:spPr/>
    </dgm:pt>
    <dgm:pt modelId="{3DA40CE5-F751-4AE0-AD92-D75CDE424B7A}" type="pres">
      <dgm:prSet presAssocID="{CB383073-5F71-4BB9-AC12-5363C3FCF555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414953AA-D9CC-43DB-B87C-CBD2939AC691}" type="pres">
      <dgm:prSet presAssocID="{CB383073-5F71-4BB9-AC12-5363C3FCF555}" presName="extraNode" presStyleLbl="node1" presStyleIdx="0" presStyleCnt="4"/>
      <dgm:spPr/>
    </dgm:pt>
    <dgm:pt modelId="{AA4AE85A-2EDA-4ED1-AF0B-452CD56E2155}" type="pres">
      <dgm:prSet presAssocID="{CB383073-5F71-4BB9-AC12-5363C3FCF555}" presName="dstNode" presStyleLbl="node1" presStyleIdx="0" presStyleCnt="4"/>
      <dgm:spPr/>
    </dgm:pt>
    <dgm:pt modelId="{A6FD5919-1F7D-45FA-A91F-4CC4177E6DDA}" type="pres">
      <dgm:prSet presAssocID="{4B425638-E6A0-4759-9835-C5286829AEF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A5A408-BC44-4FD5-8259-C1F7E0B86975}" type="pres">
      <dgm:prSet presAssocID="{4B425638-E6A0-4759-9835-C5286829AEFA}" presName="accent_1" presStyleCnt="0"/>
      <dgm:spPr/>
    </dgm:pt>
    <dgm:pt modelId="{267E9BFB-9353-4177-ADF5-26114D2BF371}" type="pres">
      <dgm:prSet presAssocID="{4B425638-E6A0-4759-9835-C5286829AEFA}" presName="accentRepeatNode" presStyleLbl="solidFgAcc1" presStyleIdx="0" presStyleCnt="4"/>
      <dgm:spPr/>
    </dgm:pt>
    <dgm:pt modelId="{E9C8D3E4-AF1F-4249-9F48-D37E8BBDB4D3}" type="pres">
      <dgm:prSet presAssocID="{80B71A82-CFD6-486F-9BE9-3EA94D4E3E5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8569D1E-0382-4A54-901C-CDED8393144D}" type="pres">
      <dgm:prSet presAssocID="{80B71A82-CFD6-486F-9BE9-3EA94D4E3E52}" presName="accent_2" presStyleCnt="0"/>
      <dgm:spPr/>
    </dgm:pt>
    <dgm:pt modelId="{FF8BAB7A-D1D0-460B-8FDE-FB3933126014}" type="pres">
      <dgm:prSet presAssocID="{80B71A82-CFD6-486F-9BE9-3EA94D4E3E52}" presName="accentRepeatNode" presStyleLbl="solidFgAcc1" presStyleIdx="1" presStyleCnt="4"/>
      <dgm:spPr/>
    </dgm:pt>
    <dgm:pt modelId="{B24AD140-93F7-4C9F-83D4-13346444FAF9}" type="pres">
      <dgm:prSet presAssocID="{CCC99EE3-ACB7-48CA-92C4-CED26BCA2AE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A3E3BE-5864-4EEE-BFB5-AAE8ED8A2D2A}" type="pres">
      <dgm:prSet presAssocID="{CCC99EE3-ACB7-48CA-92C4-CED26BCA2AE4}" presName="accent_3" presStyleCnt="0"/>
      <dgm:spPr/>
    </dgm:pt>
    <dgm:pt modelId="{D81F064F-BE94-4544-8234-4B3A57D08151}" type="pres">
      <dgm:prSet presAssocID="{CCC99EE3-ACB7-48CA-92C4-CED26BCA2AE4}" presName="accentRepeatNode" presStyleLbl="solidFgAcc1" presStyleIdx="2" presStyleCnt="4"/>
      <dgm:spPr/>
    </dgm:pt>
    <dgm:pt modelId="{5CF48EC5-DA64-4F40-88D4-3F6D8184F2A1}" type="pres">
      <dgm:prSet presAssocID="{02F09BAD-F00A-489E-906D-5D835B603A5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4FC138-3046-4221-BCD0-1ED1F8FDDCF9}" type="pres">
      <dgm:prSet presAssocID="{02F09BAD-F00A-489E-906D-5D835B603A58}" presName="accent_4" presStyleCnt="0"/>
      <dgm:spPr/>
    </dgm:pt>
    <dgm:pt modelId="{0F72B2B1-8630-46AF-94AF-56E47FE9BD1D}" type="pres">
      <dgm:prSet presAssocID="{02F09BAD-F00A-489E-906D-5D835B603A58}" presName="accentRepeatNode" presStyleLbl="solidFgAcc1" presStyleIdx="3" presStyleCnt="4"/>
      <dgm:spPr/>
    </dgm:pt>
  </dgm:ptLst>
  <dgm:cxnLst>
    <dgm:cxn modelId="{8399384F-CDDE-49F2-9522-EB9847974F77}" srcId="{CB383073-5F71-4BB9-AC12-5363C3FCF555}" destId="{CCC99EE3-ACB7-48CA-92C4-CED26BCA2AE4}" srcOrd="2" destOrd="0" parTransId="{1578C76C-F4CD-49FC-918C-72960CD8C29C}" sibTransId="{4F615CA1-DADA-453B-A219-123454AFB8BD}"/>
    <dgm:cxn modelId="{11404CA7-9314-4554-8952-44BDC235F50C}" type="presOf" srcId="{80B71A82-CFD6-486F-9BE9-3EA94D4E3E52}" destId="{E9C8D3E4-AF1F-4249-9F48-D37E8BBDB4D3}" srcOrd="0" destOrd="0" presId="urn:microsoft.com/office/officeart/2008/layout/VerticalCurvedList"/>
    <dgm:cxn modelId="{F90AE63E-B1D9-49AB-9E40-D3A53E681988}" type="presOf" srcId="{CCC99EE3-ACB7-48CA-92C4-CED26BCA2AE4}" destId="{B24AD140-93F7-4C9F-83D4-13346444FAF9}" srcOrd="0" destOrd="0" presId="urn:microsoft.com/office/officeart/2008/layout/VerticalCurvedList"/>
    <dgm:cxn modelId="{88F2F33F-3D59-4E8B-AC87-6001E287567D}" type="presOf" srcId="{2DB834B8-3561-41AB-92AB-75263F640E1B}" destId="{3DA40CE5-F751-4AE0-AD92-D75CDE424B7A}" srcOrd="0" destOrd="0" presId="urn:microsoft.com/office/officeart/2008/layout/VerticalCurvedList"/>
    <dgm:cxn modelId="{076D9163-2A66-45C2-B892-5E2371A0309E}" srcId="{CB383073-5F71-4BB9-AC12-5363C3FCF555}" destId="{02F09BAD-F00A-489E-906D-5D835B603A58}" srcOrd="3" destOrd="0" parTransId="{B4A575BA-E4CC-4C23-838F-8E318414BF61}" sibTransId="{FA5484F7-A047-466C-8DA3-8020DCF0DA2D}"/>
    <dgm:cxn modelId="{EB76DB67-C216-4BFD-9C9B-93C29B64FE1B}" srcId="{CB383073-5F71-4BB9-AC12-5363C3FCF555}" destId="{4B425638-E6A0-4759-9835-C5286829AEFA}" srcOrd="0" destOrd="0" parTransId="{C3CFC183-8589-4540-8514-BC5B01E28911}" sibTransId="{2DB834B8-3561-41AB-92AB-75263F640E1B}"/>
    <dgm:cxn modelId="{581D78CC-2F8B-41DB-B4EB-E31C813E7C08}" type="presOf" srcId="{CB383073-5F71-4BB9-AC12-5363C3FCF555}" destId="{D4397065-D425-4A4C-A57D-B56F0A4907F2}" srcOrd="0" destOrd="0" presId="urn:microsoft.com/office/officeart/2008/layout/VerticalCurvedList"/>
    <dgm:cxn modelId="{6776B283-04F9-4027-8D81-3C8A9DC6EEB5}" srcId="{CB383073-5F71-4BB9-AC12-5363C3FCF555}" destId="{80B71A82-CFD6-486F-9BE9-3EA94D4E3E52}" srcOrd="1" destOrd="0" parTransId="{D38EFED2-0D79-4700-AD94-9622BB806D8E}" sibTransId="{B47F6018-E45F-4FDD-A84C-BB5F52C51023}"/>
    <dgm:cxn modelId="{B6DC3D7C-C645-44AB-A215-6E1A79041584}" type="presOf" srcId="{4B425638-E6A0-4759-9835-C5286829AEFA}" destId="{A6FD5919-1F7D-45FA-A91F-4CC4177E6DDA}" srcOrd="0" destOrd="0" presId="urn:microsoft.com/office/officeart/2008/layout/VerticalCurvedList"/>
    <dgm:cxn modelId="{23E26C8B-CA8D-46C3-ADDF-B432BC9CED17}" type="presOf" srcId="{02F09BAD-F00A-489E-906D-5D835B603A58}" destId="{5CF48EC5-DA64-4F40-88D4-3F6D8184F2A1}" srcOrd="0" destOrd="0" presId="urn:microsoft.com/office/officeart/2008/layout/VerticalCurvedList"/>
    <dgm:cxn modelId="{0F436B8B-635F-4A5E-B5D6-E59781E1C241}" type="presParOf" srcId="{D4397065-D425-4A4C-A57D-B56F0A4907F2}" destId="{CC379A39-B223-4B28-8A31-1B953CD672C8}" srcOrd="0" destOrd="0" presId="urn:microsoft.com/office/officeart/2008/layout/VerticalCurvedList"/>
    <dgm:cxn modelId="{20E51A49-92FD-4B33-8932-7F6609E7CF89}" type="presParOf" srcId="{CC379A39-B223-4B28-8A31-1B953CD672C8}" destId="{41BFA5E0-6A20-4E42-BE75-18339F01AA81}" srcOrd="0" destOrd="0" presId="urn:microsoft.com/office/officeart/2008/layout/VerticalCurvedList"/>
    <dgm:cxn modelId="{56E52A3C-0C3F-467A-BA22-B9E5BBAD344B}" type="presParOf" srcId="{41BFA5E0-6A20-4E42-BE75-18339F01AA81}" destId="{0228073C-141E-42B1-A94B-2FFD94761649}" srcOrd="0" destOrd="0" presId="urn:microsoft.com/office/officeart/2008/layout/VerticalCurvedList"/>
    <dgm:cxn modelId="{4C315BED-989A-482C-9FA7-FCF781534D25}" type="presParOf" srcId="{41BFA5E0-6A20-4E42-BE75-18339F01AA81}" destId="{3DA40CE5-F751-4AE0-AD92-D75CDE424B7A}" srcOrd="1" destOrd="0" presId="urn:microsoft.com/office/officeart/2008/layout/VerticalCurvedList"/>
    <dgm:cxn modelId="{3B57BC9E-F676-48F2-BBAD-380C925D0F7E}" type="presParOf" srcId="{41BFA5E0-6A20-4E42-BE75-18339F01AA81}" destId="{414953AA-D9CC-43DB-B87C-CBD2939AC691}" srcOrd="2" destOrd="0" presId="urn:microsoft.com/office/officeart/2008/layout/VerticalCurvedList"/>
    <dgm:cxn modelId="{6C68F176-68F3-4168-BBAF-8D6D5452ACB0}" type="presParOf" srcId="{41BFA5E0-6A20-4E42-BE75-18339F01AA81}" destId="{AA4AE85A-2EDA-4ED1-AF0B-452CD56E2155}" srcOrd="3" destOrd="0" presId="urn:microsoft.com/office/officeart/2008/layout/VerticalCurvedList"/>
    <dgm:cxn modelId="{24A1EA49-7EB6-4778-B66C-25957810F9D1}" type="presParOf" srcId="{CC379A39-B223-4B28-8A31-1B953CD672C8}" destId="{A6FD5919-1F7D-45FA-A91F-4CC4177E6DDA}" srcOrd="1" destOrd="0" presId="urn:microsoft.com/office/officeart/2008/layout/VerticalCurvedList"/>
    <dgm:cxn modelId="{5E410C8F-9A4D-4BFB-8A98-3C2D4D3BF28E}" type="presParOf" srcId="{CC379A39-B223-4B28-8A31-1B953CD672C8}" destId="{2AA5A408-BC44-4FD5-8259-C1F7E0B86975}" srcOrd="2" destOrd="0" presId="urn:microsoft.com/office/officeart/2008/layout/VerticalCurvedList"/>
    <dgm:cxn modelId="{34538973-EB8E-4FC2-A3A1-F66E7A315F17}" type="presParOf" srcId="{2AA5A408-BC44-4FD5-8259-C1F7E0B86975}" destId="{267E9BFB-9353-4177-ADF5-26114D2BF371}" srcOrd="0" destOrd="0" presId="urn:microsoft.com/office/officeart/2008/layout/VerticalCurvedList"/>
    <dgm:cxn modelId="{AAE6E690-CAD0-4619-BAD3-05022093B59D}" type="presParOf" srcId="{CC379A39-B223-4B28-8A31-1B953CD672C8}" destId="{E9C8D3E4-AF1F-4249-9F48-D37E8BBDB4D3}" srcOrd="3" destOrd="0" presId="urn:microsoft.com/office/officeart/2008/layout/VerticalCurvedList"/>
    <dgm:cxn modelId="{FAEE4F89-D89A-49EA-A90A-023DBF99CF20}" type="presParOf" srcId="{CC379A39-B223-4B28-8A31-1B953CD672C8}" destId="{48569D1E-0382-4A54-901C-CDED8393144D}" srcOrd="4" destOrd="0" presId="urn:microsoft.com/office/officeart/2008/layout/VerticalCurvedList"/>
    <dgm:cxn modelId="{547EEE07-B731-4F29-8CFB-8B72BF7A6D69}" type="presParOf" srcId="{48569D1E-0382-4A54-901C-CDED8393144D}" destId="{FF8BAB7A-D1D0-460B-8FDE-FB3933126014}" srcOrd="0" destOrd="0" presId="urn:microsoft.com/office/officeart/2008/layout/VerticalCurvedList"/>
    <dgm:cxn modelId="{84B3158B-74D1-403A-BF16-8596B5E84E37}" type="presParOf" srcId="{CC379A39-B223-4B28-8A31-1B953CD672C8}" destId="{B24AD140-93F7-4C9F-83D4-13346444FAF9}" srcOrd="5" destOrd="0" presId="urn:microsoft.com/office/officeart/2008/layout/VerticalCurvedList"/>
    <dgm:cxn modelId="{B04261A0-3BCE-488A-9E09-2794D5F66051}" type="presParOf" srcId="{CC379A39-B223-4B28-8A31-1B953CD672C8}" destId="{0EA3E3BE-5864-4EEE-BFB5-AAE8ED8A2D2A}" srcOrd="6" destOrd="0" presId="urn:microsoft.com/office/officeart/2008/layout/VerticalCurvedList"/>
    <dgm:cxn modelId="{30A6BDAD-3DEE-4F0F-838A-243461A74A49}" type="presParOf" srcId="{0EA3E3BE-5864-4EEE-BFB5-AAE8ED8A2D2A}" destId="{D81F064F-BE94-4544-8234-4B3A57D08151}" srcOrd="0" destOrd="0" presId="urn:microsoft.com/office/officeart/2008/layout/VerticalCurvedList"/>
    <dgm:cxn modelId="{06F4FB69-A20E-403A-804E-EE2C63602D34}" type="presParOf" srcId="{CC379A39-B223-4B28-8A31-1B953CD672C8}" destId="{5CF48EC5-DA64-4F40-88D4-3F6D8184F2A1}" srcOrd="7" destOrd="0" presId="urn:microsoft.com/office/officeart/2008/layout/VerticalCurvedList"/>
    <dgm:cxn modelId="{FE81CC70-A512-449B-A80A-661D2CB20B07}" type="presParOf" srcId="{CC379A39-B223-4B28-8A31-1B953CD672C8}" destId="{BF4FC138-3046-4221-BCD0-1ED1F8FDDCF9}" srcOrd="8" destOrd="0" presId="urn:microsoft.com/office/officeart/2008/layout/VerticalCurvedList"/>
    <dgm:cxn modelId="{51ADF058-C85F-4D85-BDD4-5DD086516223}" type="presParOf" srcId="{BF4FC138-3046-4221-BCD0-1ED1F8FDDCF9}" destId="{0F72B2B1-8630-46AF-94AF-56E47FE9BD1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1FBCD-1CDA-476E-B087-D190A44CA1C3}">
      <dsp:nvSpPr>
        <dsp:cNvPr id="0" name=""/>
        <dsp:cNvSpPr/>
      </dsp:nvSpPr>
      <dsp:spPr>
        <a:xfrm>
          <a:off x="767677" y="0"/>
          <a:ext cx="4386730" cy="4386730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DFD57-3722-4631-972C-556F17F261E4}">
      <dsp:nvSpPr>
        <dsp:cNvPr id="0" name=""/>
        <dsp:cNvSpPr/>
      </dsp:nvSpPr>
      <dsp:spPr>
        <a:xfrm>
          <a:off x="2961042" y="439101"/>
          <a:ext cx="2851374" cy="77967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（</a:t>
          </a:r>
          <a:r>
            <a:rPr lang="en-US" altLang="zh-CN" sz="1800" b="0" i="0" kern="1200" dirty="0" smtClean="0"/>
            <a:t>1</a:t>
          </a:r>
          <a:r>
            <a:rPr lang="zh-CN" altLang="en-US" sz="1800" b="0" i="0" kern="1200" dirty="0" smtClean="0"/>
            <a:t>）种植活动可以增长幼儿的知识和技能。</a:t>
          </a:r>
          <a:endParaRPr lang="zh-CN" altLang="en-US" sz="1800" kern="1200" dirty="0"/>
        </a:p>
      </dsp:txBody>
      <dsp:txXfrm>
        <a:off x="2999102" y="477161"/>
        <a:ext cx="2775254" cy="703552"/>
      </dsp:txXfrm>
    </dsp:sp>
    <dsp:sp modelId="{EF90EDA3-4EB1-44E6-90E5-E455C98DBD7B}">
      <dsp:nvSpPr>
        <dsp:cNvPr id="0" name=""/>
        <dsp:cNvSpPr/>
      </dsp:nvSpPr>
      <dsp:spPr>
        <a:xfrm>
          <a:off x="2961042" y="1316233"/>
          <a:ext cx="2851374" cy="77967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（</a:t>
          </a:r>
          <a:r>
            <a:rPr lang="en-US" altLang="zh-CN" sz="1800" b="0" i="0" kern="1200" dirty="0" smtClean="0"/>
            <a:t>2</a:t>
          </a:r>
          <a:r>
            <a:rPr lang="zh-CN" altLang="en-US" sz="1800" b="0" i="0" kern="1200" dirty="0" smtClean="0"/>
            <a:t>）种植活动可以提高幼儿的观察能力。</a:t>
          </a:r>
          <a:endParaRPr lang="zh-CN" altLang="en-US" sz="1800" kern="1200" dirty="0"/>
        </a:p>
      </dsp:txBody>
      <dsp:txXfrm>
        <a:off x="2999102" y="1354293"/>
        <a:ext cx="2775254" cy="703552"/>
      </dsp:txXfrm>
    </dsp:sp>
    <dsp:sp modelId="{C5F23AD6-5D31-4224-90B8-8CCD02C8F614}">
      <dsp:nvSpPr>
        <dsp:cNvPr id="0" name=""/>
        <dsp:cNvSpPr/>
      </dsp:nvSpPr>
      <dsp:spPr>
        <a:xfrm>
          <a:off x="2961042" y="2193365"/>
          <a:ext cx="2851374" cy="77967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（</a:t>
          </a:r>
          <a:r>
            <a:rPr lang="en-US" altLang="zh-CN" sz="1800" b="0" i="0" kern="1200" dirty="0" smtClean="0"/>
            <a:t>3</a:t>
          </a:r>
          <a:r>
            <a:rPr lang="zh-CN" altLang="en-US" sz="1800" b="0" i="0" kern="1200" dirty="0" smtClean="0"/>
            <a:t>）种植活动可以培养幼儿持之以恒的意志品质。</a:t>
          </a:r>
          <a:endParaRPr lang="zh-CN" altLang="en-US" sz="1800" kern="1200" dirty="0"/>
        </a:p>
      </dsp:txBody>
      <dsp:txXfrm>
        <a:off x="2999102" y="2231425"/>
        <a:ext cx="2775254" cy="703552"/>
      </dsp:txXfrm>
    </dsp:sp>
    <dsp:sp modelId="{F136BC3A-8F5B-4ECF-A85D-1D4F7090969A}">
      <dsp:nvSpPr>
        <dsp:cNvPr id="0" name=""/>
        <dsp:cNvSpPr/>
      </dsp:nvSpPr>
      <dsp:spPr>
        <a:xfrm>
          <a:off x="2961042" y="3070496"/>
          <a:ext cx="2851374" cy="77967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（</a:t>
          </a:r>
          <a:r>
            <a:rPr lang="en-US" altLang="zh-CN" sz="1800" b="0" i="0" kern="1200" dirty="0" smtClean="0"/>
            <a:t>4</a:t>
          </a:r>
          <a:r>
            <a:rPr lang="zh-CN" altLang="en-US" sz="1800" b="0" i="0" kern="1200" dirty="0" smtClean="0"/>
            <a:t>）种植活动可以强化幼儿热爱自然、尊重生命、保护环境的意识。</a:t>
          </a:r>
          <a:endParaRPr lang="zh-CN" altLang="en-US" sz="1800" kern="1200" dirty="0"/>
        </a:p>
      </dsp:txBody>
      <dsp:txXfrm>
        <a:off x="2999102" y="3108556"/>
        <a:ext cx="2775254" cy="7035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40CE5-F751-4AE0-AD92-D75CDE424B7A}">
      <dsp:nvSpPr>
        <dsp:cNvPr id="0" name=""/>
        <dsp:cNvSpPr/>
      </dsp:nvSpPr>
      <dsp:spPr>
        <a:xfrm>
          <a:off x="-4127780" y="-633479"/>
          <a:ext cx="4918582" cy="4918582"/>
        </a:xfrm>
        <a:prstGeom prst="blockArc">
          <a:avLst>
            <a:gd name="adj1" fmla="val 18900000"/>
            <a:gd name="adj2" fmla="val 2700000"/>
            <a:gd name="adj3" fmla="val 439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FD5919-1F7D-45FA-A91F-4CC4177E6DDA}">
      <dsp:nvSpPr>
        <dsp:cNvPr id="0" name=""/>
        <dsp:cNvSpPr/>
      </dsp:nvSpPr>
      <dsp:spPr>
        <a:xfrm>
          <a:off x="414352" y="280736"/>
          <a:ext cx="5014410" cy="5617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90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1. </a:t>
          </a:r>
          <a:r>
            <a:rPr lang="zh-CN" altLang="en-US" sz="1800" b="1" i="0" kern="1200" dirty="0" smtClean="0"/>
            <a:t>准备工作</a:t>
          </a:r>
          <a:endParaRPr lang="zh-CN" altLang="en-US" sz="1800" b="1" kern="1200" dirty="0"/>
        </a:p>
      </dsp:txBody>
      <dsp:txXfrm>
        <a:off x="414352" y="280736"/>
        <a:ext cx="5014410" cy="561765"/>
      </dsp:txXfrm>
    </dsp:sp>
    <dsp:sp modelId="{267E9BFB-9353-4177-ADF5-26114D2BF371}">
      <dsp:nvSpPr>
        <dsp:cNvPr id="0" name=""/>
        <dsp:cNvSpPr/>
      </dsp:nvSpPr>
      <dsp:spPr>
        <a:xfrm>
          <a:off x="63248" y="210516"/>
          <a:ext cx="702207" cy="7022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8D3E4-AF1F-4249-9F48-D37E8BBDB4D3}">
      <dsp:nvSpPr>
        <dsp:cNvPr id="0" name=""/>
        <dsp:cNvSpPr/>
      </dsp:nvSpPr>
      <dsp:spPr>
        <a:xfrm>
          <a:off x="736425" y="1123531"/>
          <a:ext cx="4692336" cy="561765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90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2. </a:t>
          </a:r>
          <a:r>
            <a:rPr lang="zh-CN" altLang="en-US" sz="1800" b="1" i="0" kern="1200" dirty="0" smtClean="0"/>
            <a:t>指导播种</a:t>
          </a:r>
          <a:endParaRPr lang="zh-CN" altLang="en-US" sz="1800" b="1" kern="1200" dirty="0"/>
        </a:p>
      </dsp:txBody>
      <dsp:txXfrm>
        <a:off x="736425" y="1123531"/>
        <a:ext cx="4692336" cy="561765"/>
      </dsp:txXfrm>
    </dsp:sp>
    <dsp:sp modelId="{FF8BAB7A-D1D0-460B-8FDE-FB3933126014}">
      <dsp:nvSpPr>
        <dsp:cNvPr id="0" name=""/>
        <dsp:cNvSpPr/>
      </dsp:nvSpPr>
      <dsp:spPr>
        <a:xfrm>
          <a:off x="385321" y="1053310"/>
          <a:ext cx="702207" cy="7022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4AD140-93F7-4C9F-83D4-13346444FAF9}">
      <dsp:nvSpPr>
        <dsp:cNvPr id="0" name=""/>
        <dsp:cNvSpPr/>
      </dsp:nvSpPr>
      <dsp:spPr>
        <a:xfrm>
          <a:off x="736425" y="1966326"/>
          <a:ext cx="4692336" cy="561765"/>
        </a:xfrm>
        <a:prstGeom prst="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90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3. </a:t>
          </a:r>
          <a:r>
            <a:rPr lang="zh-CN" altLang="en-US" sz="1800" b="1" i="0" kern="1200" dirty="0" smtClean="0"/>
            <a:t>指导田间管理</a:t>
          </a:r>
          <a:endParaRPr lang="zh-CN" altLang="en-US" sz="1800" b="1" kern="1200" dirty="0"/>
        </a:p>
      </dsp:txBody>
      <dsp:txXfrm>
        <a:off x="736425" y="1966326"/>
        <a:ext cx="4692336" cy="561765"/>
      </dsp:txXfrm>
    </dsp:sp>
    <dsp:sp modelId="{D81F064F-BE94-4544-8234-4B3A57D08151}">
      <dsp:nvSpPr>
        <dsp:cNvPr id="0" name=""/>
        <dsp:cNvSpPr/>
      </dsp:nvSpPr>
      <dsp:spPr>
        <a:xfrm>
          <a:off x="385321" y="1896105"/>
          <a:ext cx="702207" cy="7022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F48EC5-DA64-4F40-88D4-3F6D8184F2A1}">
      <dsp:nvSpPr>
        <dsp:cNvPr id="0" name=""/>
        <dsp:cNvSpPr/>
      </dsp:nvSpPr>
      <dsp:spPr>
        <a:xfrm>
          <a:off x="414352" y="2809121"/>
          <a:ext cx="5014410" cy="561765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90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4. </a:t>
          </a:r>
          <a:r>
            <a:rPr lang="zh-CN" altLang="en-US" sz="1800" b="1" i="0" kern="1200" dirty="0" smtClean="0"/>
            <a:t>指导收获</a:t>
          </a:r>
          <a:endParaRPr lang="zh-CN" altLang="en-US" sz="1800" b="1" kern="1200" dirty="0"/>
        </a:p>
      </dsp:txBody>
      <dsp:txXfrm>
        <a:off x="414352" y="2809121"/>
        <a:ext cx="5014410" cy="561765"/>
      </dsp:txXfrm>
    </dsp:sp>
    <dsp:sp modelId="{0F72B2B1-8630-46AF-94AF-56E47FE9BD1D}">
      <dsp:nvSpPr>
        <dsp:cNvPr id="0" name=""/>
        <dsp:cNvSpPr/>
      </dsp:nvSpPr>
      <dsp:spPr>
        <a:xfrm>
          <a:off x="63248" y="2738900"/>
          <a:ext cx="702207" cy="7022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:a16="http://schemas.microsoft.com/office/drawing/2014/main" xmlns="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:a16="http://schemas.microsoft.com/office/drawing/2014/main" xmlns="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:a16="http://schemas.microsoft.com/office/drawing/2014/main" xmlns="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:a16="http://schemas.microsoft.com/office/drawing/2014/main" xmlns="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:a16="http://schemas.microsoft.com/office/drawing/2014/main" xmlns="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:a16="http://schemas.microsoft.com/office/drawing/2014/main" xmlns="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="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="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="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xmlns="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xmlns="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xmlns="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="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xmlns="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xmlns="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xmlns="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0593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>
                <a:latin typeface="华文行楷" pitchFamily="2" charset="-122"/>
                <a:ea typeface="华文行楷" pitchFamily="2" charset="-122"/>
              </a:rPr>
              <a:t>种植</a:t>
            </a:r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活动 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5" y="1275892"/>
            <a:ext cx="4280647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</a:t>
            </a:r>
            <a:r>
              <a:rPr lang="zh-CN" altLang="en-US" sz="2200" dirty="0"/>
              <a:t>种植</a:t>
            </a:r>
            <a:r>
              <a:rPr lang="zh-CN" altLang="en-US" sz="2200" dirty="0" smtClean="0"/>
              <a:t>活动</a:t>
            </a:r>
            <a:r>
              <a:rPr lang="zh-CN" altLang="en-US" sz="2200" dirty="0" smtClean="0"/>
              <a:t>概述 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555375" y="1862880"/>
            <a:ext cx="34603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</a:t>
            </a:r>
            <a:r>
              <a:rPr lang="zh-CN" altLang="en-US" sz="2000" dirty="0" smtClean="0"/>
              <a:t>）</a:t>
            </a:r>
            <a:r>
              <a:rPr lang="zh-CN" altLang="en-US" sz="2000" dirty="0"/>
              <a:t>种植</a:t>
            </a:r>
            <a:r>
              <a:rPr lang="zh-CN" altLang="en-US" sz="2000" dirty="0" smtClean="0"/>
              <a:t>活动</a:t>
            </a:r>
            <a:r>
              <a:rPr lang="zh-CN" altLang="en-US" sz="2000" dirty="0" smtClean="0"/>
              <a:t>的概念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331259" y="2408055"/>
            <a:ext cx="9695329" cy="2208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dirty="0"/>
              <a:t>种植活动，是幼儿园科学教育的重要形式。所谓种植活动，是指在教师指导下，幼儿利用</a:t>
            </a:r>
            <a:br>
              <a:rPr lang="zh-CN" altLang="en-US" dirty="0"/>
            </a:br>
            <a:r>
              <a:rPr lang="zh-CN" altLang="en-US" dirty="0"/>
              <a:t>幼儿园户外环境和班级自然角进行一些常见植物的种植与管理，从而获得相关知识，锻炼幼儿</a:t>
            </a:r>
            <a:br>
              <a:rPr lang="zh-CN" altLang="en-US" dirty="0"/>
            </a:br>
            <a:r>
              <a:rPr lang="zh-CN" altLang="en-US" dirty="0"/>
              <a:t>的观察能力和操作能力，培养良好习惯，激发幼儿热爱自然、保护环境的美好情感的活动。种</a:t>
            </a:r>
            <a:br>
              <a:rPr lang="zh-CN" altLang="en-US" dirty="0"/>
            </a:br>
            <a:r>
              <a:rPr lang="zh-CN" altLang="en-US" dirty="0"/>
              <a:t>植活动是深受幼儿喜爱的实践操作活动。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235" y="578224"/>
            <a:ext cx="4034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（二</a:t>
            </a:r>
            <a:r>
              <a:rPr lang="zh-CN" altLang="en-US" sz="2000" dirty="0" smtClean="0"/>
              <a:t>）种植活动</a:t>
            </a:r>
            <a:r>
              <a:rPr lang="zh-CN" altLang="en-US" sz="2000" dirty="0"/>
              <a:t>的特点 </a:t>
            </a:r>
          </a:p>
        </p:txBody>
      </p:sp>
      <p:sp>
        <p:nvSpPr>
          <p:cNvPr id="4" name="矩形 3"/>
          <p:cNvSpPr/>
          <p:nvPr/>
        </p:nvSpPr>
        <p:spPr>
          <a:xfrm>
            <a:off x="1411940" y="1080819"/>
            <a:ext cx="10555941" cy="507831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spcBef>
                <a:spcPts val="1400"/>
              </a:spcBef>
            </a:pPr>
            <a:r>
              <a:rPr lang="zh-CN" altLang="en-US" dirty="0" smtClean="0"/>
              <a:t> 首先</a:t>
            </a:r>
            <a:r>
              <a:rPr lang="zh-CN" altLang="en-US" dirty="0"/>
              <a:t>，幼儿园的种植活动不同于农业的种植，后者是一种生产活动和经济活动，前者则</a:t>
            </a:r>
            <a:r>
              <a:rPr lang="zh-CN" altLang="en-US" dirty="0" smtClean="0"/>
              <a:t>是一</a:t>
            </a:r>
            <a:r>
              <a:rPr lang="zh-CN" altLang="en-US" dirty="0"/>
              <a:t>种教育活动，它的目的不在于多产和高效，而是对幼儿进行教育，所以种植品种的选择</a:t>
            </a:r>
            <a:r>
              <a:rPr lang="zh-CN" altLang="en-US" dirty="0" smtClean="0"/>
              <a:t>以及种植</a:t>
            </a:r>
            <a:r>
              <a:rPr lang="zh-CN" altLang="en-US" dirty="0"/>
              <a:t>的过程，都要有利于对幼儿进行教育，以此引导幼儿的观察和参与，指导幼儿学习知识</a:t>
            </a:r>
            <a:r>
              <a:rPr lang="zh-CN" altLang="en-US" dirty="0" smtClean="0"/>
              <a:t>、提高</a:t>
            </a:r>
            <a:r>
              <a:rPr lang="zh-CN" altLang="en-US" dirty="0"/>
              <a:t>能力，培养情感和意志品质</a:t>
            </a:r>
            <a:r>
              <a:rPr lang="zh-CN" altLang="en-US" dirty="0" smtClean="0"/>
              <a:t>。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 smtClean="0"/>
              <a:t>     其次</a:t>
            </a:r>
            <a:r>
              <a:rPr lang="zh-CN" altLang="en-US" dirty="0"/>
              <a:t>，种植活动作为一种科学教育活动，又不同于物理、化学、天文、地理等现象的</a:t>
            </a:r>
            <a:r>
              <a:rPr lang="zh-CN" altLang="en-US" dirty="0" smtClean="0"/>
              <a:t>科学教育</a:t>
            </a:r>
            <a:r>
              <a:rPr lang="zh-CN" altLang="en-US" dirty="0"/>
              <a:t>。主要区别如下：</a:t>
            </a:r>
            <a:br>
              <a:rPr lang="zh-CN" altLang="en-US" dirty="0"/>
            </a:br>
            <a:r>
              <a:rPr lang="zh-CN" altLang="en-US" dirty="0" smtClean="0"/>
              <a:t>     其一</a:t>
            </a:r>
            <a:r>
              <a:rPr lang="zh-CN" altLang="en-US" dirty="0"/>
              <a:t>，时间跨度长。植物的生长发育是一个缓慢的过程，它不同于物理、化学等方面的</a:t>
            </a:r>
            <a:r>
              <a:rPr lang="zh-CN" altLang="en-US" dirty="0" smtClean="0"/>
              <a:t>变化</a:t>
            </a:r>
            <a:r>
              <a:rPr lang="zh-CN" altLang="en-US" dirty="0"/>
              <a:t>迅速明显，后者无论是观察实验还是制作，大都用一两次课的时间即能完成，而种植要</a:t>
            </a:r>
            <a:r>
              <a:rPr lang="zh-CN" altLang="en-US" dirty="0" smtClean="0"/>
              <a:t>完成一</a:t>
            </a:r>
            <a:r>
              <a:rPr lang="zh-CN" altLang="en-US" dirty="0"/>
              <a:t>次完整的周期，可能需要数月甚至一年的时间，它具有延续性和持久性。因为其变化比较</a:t>
            </a:r>
            <a:r>
              <a:rPr lang="zh-CN" altLang="en-US" dirty="0" smtClean="0"/>
              <a:t>缓慢</a:t>
            </a:r>
            <a:r>
              <a:rPr lang="zh-CN" altLang="en-US" dirty="0"/>
              <a:t>，时间持久，因而往往需要儿童付出更多的细心、耐心和恒心，所以种植活动在细心、</a:t>
            </a:r>
            <a:r>
              <a:rPr lang="zh-CN" altLang="en-US" dirty="0" smtClean="0"/>
              <a:t>耐心</a:t>
            </a:r>
            <a:r>
              <a:rPr lang="zh-CN" altLang="en-US" dirty="0"/>
              <a:t>、恒心等品质培养方面有独特的意义。</a:t>
            </a:r>
            <a:br>
              <a:rPr lang="zh-CN" altLang="en-US" dirty="0"/>
            </a:br>
            <a:r>
              <a:rPr lang="zh-CN" altLang="en-US" dirty="0" smtClean="0"/>
              <a:t>     其二</a:t>
            </a:r>
            <a:r>
              <a:rPr lang="zh-CN" altLang="en-US" dirty="0"/>
              <a:t>，种植活动的对象是有生命的物体，这不仅可以培养幼儿对生命的尊重与敬畏的情</a:t>
            </a:r>
            <a:br>
              <a:rPr lang="zh-CN" altLang="en-US" dirty="0"/>
            </a:br>
            <a:r>
              <a:rPr lang="zh-CN" altLang="en-US" dirty="0"/>
              <a:t>感，还能大大增加幼儿的兴趣，但同时也增加了活动的复杂性与不可预知性。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216" y="295399"/>
            <a:ext cx="32855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（三</a:t>
            </a:r>
            <a:r>
              <a:rPr lang="zh-CN" altLang="en-US" sz="2000" dirty="0" smtClean="0"/>
              <a:t>）种植活动的意义</a:t>
            </a:r>
            <a:endParaRPr lang="zh-CN" altLang="en-US" sz="2000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3186293018"/>
              </p:ext>
            </p:extLst>
          </p:nvPr>
        </p:nvGraphicFramePr>
        <p:xfrm>
          <a:off x="1400734" y="791882"/>
          <a:ext cx="6580094" cy="4386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336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506075" y="528952"/>
            <a:ext cx="3433482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、种植活动</a:t>
            </a:r>
            <a:r>
              <a:rPr lang="zh-CN" altLang="en-US" sz="2200" dirty="0" smtClean="0"/>
              <a:t>的设计</a:t>
            </a:r>
            <a:endParaRPr lang="zh-CN" altLang="en-US" sz="2200" dirty="0"/>
          </a:p>
        </p:txBody>
      </p:sp>
      <p:grpSp>
        <p:nvGrpSpPr>
          <p:cNvPr id="11" name="组合 10"/>
          <p:cNvGrpSpPr/>
          <p:nvPr/>
        </p:nvGrpSpPr>
        <p:grpSpPr>
          <a:xfrm>
            <a:off x="1810875" y="1766805"/>
            <a:ext cx="5923425" cy="2104872"/>
            <a:chOff x="1506075" y="1042905"/>
            <a:chExt cx="5923425" cy="2104872"/>
          </a:xfrm>
        </p:grpSpPr>
        <p:sp>
          <p:nvSpPr>
            <p:cNvPr id="3" name="TextBox 2"/>
            <p:cNvSpPr txBox="1"/>
            <p:nvPr/>
          </p:nvSpPr>
          <p:spPr>
            <a:xfrm>
              <a:off x="1506075" y="1895928"/>
              <a:ext cx="3272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（一）选择合适的种植对象</a:t>
              </a:r>
              <a:endParaRPr lang="zh-CN" altLang="en-US" dirty="0"/>
            </a:p>
          </p:txBody>
        </p:sp>
        <p:sp>
          <p:nvSpPr>
            <p:cNvPr id="5" name="左大括号 4"/>
            <p:cNvSpPr/>
            <p:nvPr/>
          </p:nvSpPr>
          <p:spPr>
            <a:xfrm>
              <a:off x="4550041" y="1144505"/>
              <a:ext cx="676839" cy="1936376"/>
            </a:xfrm>
            <a:prstGeom prst="lef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80216" y="1042905"/>
              <a:ext cx="2149284" cy="2104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安全性原则</a:t>
              </a:r>
              <a:r>
                <a:rPr lang="zh-CN" altLang="en-US" dirty="0"/>
                <a:t> </a:t>
              </a:r>
              <a:br>
                <a:rPr lang="zh-CN" altLang="en-US" dirty="0"/>
              </a:br>
              <a:r>
                <a:rPr lang="zh-CN" altLang="en-US" dirty="0"/>
                <a:t>多样性原则</a:t>
              </a:r>
              <a:r>
                <a:rPr lang="zh-CN" altLang="en-US" dirty="0"/>
                <a:t> </a:t>
              </a:r>
              <a:br>
                <a:rPr lang="zh-CN" altLang="en-US" dirty="0"/>
              </a:br>
              <a:r>
                <a:rPr lang="zh-CN" altLang="en-US" dirty="0"/>
                <a:t>典型性原则</a:t>
              </a:r>
              <a:r>
                <a:rPr lang="zh-CN" altLang="en-US" dirty="0"/>
                <a:t> </a:t>
              </a:r>
              <a:br>
                <a:rPr lang="zh-CN" altLang="en-US" dirty="0"/>
              </a:br>
              <a:r>
                <a:rPr lang="zh-CN" altLang="en-US" dirty="0"/>
                <a:t>好活好养原则</a:t>
              </a:r>
              <a:r>
                <a:rPr lang="zh-CN" altLang="en-US" dirty="0"/>
                <a:t> </a:t>
              </a:r>
              <a:br>
                <a:rPr lang="zh-CN" altLang="en-US" dirty="0"/>
              </a:br>
              <a:r>
                <a:rPr lang="zh-CN" altLang="en-US" dirty="0"/>
                <a:t>因地制宜原则</a:t>
              </a:r>
              <a:r>
                <a:rPr lang="zh-CN" altLang="en-US" dirty="0"/>
                <a:t> 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1455275" y="1211775"/>
            <a:ext cx="8679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dirty="0"/>
              <a:t>在幼儿园种植活动中，首先要对物种加以选择，选择时应该注意把握以下原则：</a:t>
            </a:r>
            <a:r>
              <a:rPr lang="zh-CN" altLang="en-US" dirty="0"/>
              <a:t> 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806838" y="4960812"/>
            <a:ext cx="6018462" cy="1477328"/>
            <a:chOff x="1806838" y="4073310"/>
            <a:chExt cx="6018462" cy="1477328"/>
          </a:xfrm>
        </p:grpSpPr>
        <p:sp>
          <p:nvSpPr>
            <p:cNvPr id="9" name="TextBox 8"/>
            <p:cNvSpPr txBox="1"/>
            <p:nvPr/>
          </p:nvSpPr>
          <p:spPr>
            <a:xfrm>
              <a:off x="1806838" y="4609488"/>
              <a:ext cx="3272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（二）设计合理的主题活动</a:t>
              </a:r>
              <a:endParaRPr lang="zh-CN" altLang="en-US" dirty="0"/>
            </a:p>
          </p:txBody>
        </p:sp>
        <p:sp>
          <p:nvSpPr>
            <p:cNvPr id="14" name="左大括号 13"/>
            <p:cNvSpPr/>
            <p:nvPr/>
          </p:nvSpPr>
          <p:spPr>
            <a:xfrm>
              <a:off x="4890330" y="4141890"/>
              <a:ext cx="596900" cy="1384300"/>
            </a:xfrm>
            <a:prstGeom prst="lef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531680" y="4073310"/>
              <a:ext cx="229362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AutoNum type="arabicPeriod"/>
              </a:pPr>
              <a:r>
                <a:rPr lang="zh-CN" altLang="en-US" dirty="0" smtClean="0"/>
                <a:t>劳动</a:t>
              </a:r>
              <a:r>
                <a:rPr lang="zh-CN" altLang="en-US" dirty="0"/>
                <a:t>讲解</a:t>
              </a:r>
              <a:r>
                <a:rPr lang="zh-CN" altLang="en-US" dirty="0" smtClean="0"/>
                <a:t>活动</a:t>
              </a:r>
              <a:endParaRPr lang="en-US" altLang="zh-CN" dirty="0" smtClean="0"/>
            </a:p>
            <a:p>
              <a:pPr marL="342900" indent="-342900">
                <a:buAutoNum type="arabicPeriod"/>
              </a:pPr>
              <a:endParaRPr lang="en-US" altLang="zh-CN" dirty="0"/>
            </a:p>
            <a:p>
              <a:pPr marL="342900" indent="-342900">
                <a:buAutoNum type="arabicPeriod"/>
              </a:pPr>
              <a:endParaRPr lang="en-US" altLang="zh-CN" dirty="0" smtClean="0"/>
            </a:p>
            <a:p>
              <a:pPr marL="342900" indent="-342900">
                <a:buAutoNum type="arabicPeriod"/>
              </a:pPr>
              <a:endParaRPr lang="en-US" altLang="zh-CN" dirty="0"/>
            </a:p>
            <a:p>
              <a:pPr marL="342900" indent="-342900">
                <a:buAutoNum type="arabicPeriod"/>
              </a:pPr>
              <a:r>
                <a:rPr lang="zh-CN" altLang="en-US" dirty="0"/>
                <a:t>观察活动</a:t>
              </a:r>
              <a:r>
                <a:rPr lang="zh-CN" altLang="en-US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5620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420905" y="197241"/>
            <a:ext cx="3984813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三</a:t>
            </a:r>
            <a:r>
              <a:rPr lang="zh-CN" altLang="en-US" sz="2200" dirty="0" smtClean="0"/>
              <a:t>、种植活动</a:t>
            </a:r>
            <a:r>
              <a:rPr lang="zh-CN" altLang="en-US" sz="2200" dirty="0" smtClean="0"/>
              <a:t>的组织指导</a:t>
            </a:r>
            <a:endParaRPr lang="zh-CN" altLang="en-US" sz="2200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926496033"/>
              </p:ext>
            </p:extLst>
          </p:nvPr>
        </p:nvGraphicFramePr>
        <p:xfrm>
          <a:off x="1703294" y="1145988"/>
          <a:ext cx="5477436" cy="3651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</TotalTime>
  <Words>273</Words>
  <Application>Microsoft Office PowerPoint</Application>
  <PresentationFormat>自定义</PresentationFormat>
  <Paragraphs>29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148</cp:revision>
  <dcterms:created xsi:type="dcterms:W3CDTF">2016-11-03T14:36:45Z</dcterms:created>
  <dcterms:modified xsi:type="dcterms:W3CDTF">2018-08-14T07:20:28Z</dcterms:modified>
</cp:coreProperties>
</file>