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2" r:id="rId2"/>
    <p:sldId id="283" r:id="rId3"/>
    <p:sldId id="284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C0E0"/>
    <a:srgbClr val="E75629"/>
    <a:srgbClr val="03BF2F"/>
    <a:srgbClr val="F1CE21"/>
    <a:srgbClr val="A5EEFE"/>
    <a:srgbClr val="CDAD0D"/>
    <a:srgbClr val="EB734E"/>
    <a:srgbClr val="03A52A"/>
    <a:srgbClr val="662D91"/>
    <a:srgbClr val="1B1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>
        <p:scale>
          <a:sx n="75" d="100"/>
          <a:sy n="75" d="100"/>
        </p:scale>
        <p:origin x="-516" y="-72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13AFBF6-DC77-4064-81BB-4369869E5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3504635" y="18573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4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流程图: 延期 6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>
                    <a:solidFill>
                      <a:schemeClr val="bg1"/>
                    </a:solidFill>
                  </a:rPr>
                  <a:t>1</a:t>
                </a:r>
                <a:endParaRPr lang="zh-CN" altLang="en-US" sz="25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等腰三角形 4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504760" y="18573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11"/>
          <p:cNvGrpSpPr>
            <a:grpSpLocks/>
          </p:cNvGrpSpPr>
          <p:nvPr/>
        </p:nvGrpSpPr>
        <p:grpSpPr bwMode="auto">
          <a:xfrm>
            <a:off x="3504635" y="2851150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10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2" name="矩形 11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流程图: 延期 12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>
                    <a:solidFill>
                      <a:schemeClr val="bg1"/>
                    </a:solidFill>
                  </a:rPr>
                  <a:t>2</a:t>
                </a:r>
                <a:endParaRPr lang="zh-CN" altLang="en-US" sz="25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等腰三角形 10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504760" y="2851150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1"/>
          <p:cNvGrpSpPr>
            <a:grpSpLocks/>
          </p:cNvGrpSpPr>
          <p:nvPr/>
        </p:nvGrpSpPr>
        <p:grpSpPr bwMode="auto">
          <a:xfrm>
            <a:off x="3504635" y="38512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16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8" name="矩形 17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流程图: 延期 18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>
                    <a:solidFill>
                      <a:schemeClr val="bg1"/>
                    </a:solidFill>
                  </a:rPr>
                  <a:t>3</a:t>
                </a:r>
                <a:endParaRPr lang="zh-CN" altLang="en-US" sz="25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等腰三角形 16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504760" y="38512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75823" y="500063"/>
            <a:ext cx="1928812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500" dirty="0" smtClean="0">
                <a:latin typeface="微软雅黑" pitchFamily="34" charset="-122"/>
                <a:ea typeface="微软雅黑" pitchFamily="34" charset="-122"/>
              </a:rPr>
              <a:t>目   录</a:t>
            </a:r>
            <a:endParaRPr lang="zh-CN" altLang="en-US" sz="35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0"/>
          <p:cNvSpPr>
            <a:spLocks noChangeArrowheads="1"/>
          </p:cNvSpPr>
          <p:nvPr/>
        </p:nvSpPr>
        <p:spPr bwMode="auto">
          <a:xfrm>
            <a:off x="4867834" y="2999005"/>
            <a:ext cx="20185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观察认识活动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1"/>
          <p:cNvSpPr>
            <a:spLocks noChangeArrowheads="1"/>
          </p:cNvSpPr>
          <p:nvPr/>
        </p:nvSpPr>
        <p:spPr bwMode="auto">
          <a:xfrm>
            <a:off x="4867834" y="3992810"/>
            <a:ext cx="20185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实验探究活动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2"/>
          <p:cNvSpPr>
            <a:spLocks noChangeArrowheads="1"/>
          </p:cNvSpPr>
          <p:nvPr/>
        </p:nvSpPr>
        <p:spPr bwMode="auto">
          <a:xfrm>
            <a:off x="4867834" y="2005200"/>
            <a:ext cx="31470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学前儿童科学教育概述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11"/>
          <p:cNvGrpSpPr>
            <a:grpSpLocks/>
          </p:cNvGrpSpPr>
          <p:nvPr/>
        </p:nvGrpSpPr>
        <p:grpSpPr bwMode="auto">
          <a:xfrm>
            <a:off x="3509118" y="4891177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26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28" name="矩形 27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流程图: 延期 28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>
                    <a:solidFill>
                      <a:schemeClr val="bg1"/>
                    </a:solidFill>
                  </a:rPr>
                  <a:t>4</a:t>
                </a:r>
                <a:endParaRPr lang="zh-CN" altLang="en-US" sz="25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等腰三角形 26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>
                <a:solidFill>
                  <a:schemeClr val="bg1"/>
                </a:solidFill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509243" y="4891177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矩形 21"/>
          <p:cNvSpPr>
            <a:spLocks noChangeArrowheads="1"/>
          </p:cNvSpPr>
          <p:nvPr/>
        </p:nvSpPr>
        <p:spPr bwMode="auto">
          <a:xfrm>
            <a:off x="4867834" y="4986614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/>
              <a:t>科技制作活动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6276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13AFBF6-DC77-4064-81BB-4369869E5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3504635" y="18573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4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7" name="流程图: 延期 6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5</a:t>
                </a:r>
                <a:endParaRPr lang="zh-CN" altLang="en-US" sz="2500" b="1" dirty="0"/>
              </a:p>
            </p:txBody>
          </p:sp>
        </p:grpSp>
        <p:sp>
          <p:nvSpPr>
            <p:cNvPr id="5" name="等腰三角形 4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8" name="矩形 7"/>
          <p:cNvSpPr/>
          <p:nvPr/>
        </p:nvSpPr>
        <p:spPr>
          <a:xfrm>
            <a:off x="4504760" y="18573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11"/>
          <p:cNvGrpSpPr>
            <a:grpSpLocks/>
          </p:cNvGrpSpPr>
          <p:nvPr/>
        </p:nvGrpSpPr>
        <p:grpSpPr bwMode="auto">
          <a:xfrm>
            <a:off x="3504635" y="2851150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10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2" name="矩形 11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13" name="流程图: 延期 12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6</a:t>
                </a:r>
                <a:endParaRPr lang="zh-CN" altLang="en-US" sz="2500" b="1" dirty="0"/>
              </a:p>
            </p:txBody>
          </p:sp>
        </p:grpSp>
        <p:sp>
          <p:nvSpPr>
            <p:cNvPr id="11" name="等腰三角形 10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14" name="矩形 13"/>
          <p:cNvSpPr/>
          <p:nvPr/>
        </p:nvSpPr>
        <p:spPr>
          <a:xfrm>
            <a:off x="4504760" y="2851150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1"/>
          <p:cNvGrpSpPr>
            <a:grpSpLocks/>
          </p:cNvGrpSpPr>
          <p:nvPr/>
        </p:nvGrpSpPr>
        <p:grpSpPr bwMode="auto">
          <a:xfrm>
            <a:off x="3504635" y="38512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16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8" name="矩形 17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19" name="流程图: 延期 18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7</a:t>
                </a:r>
                <a:endParaRPr lang="zh-CN" altLang="en-US" sz="2500" b="1" dirty="0"/>
              </a:p>
            </p:txBody>
          </p:sp>
        </p:grpSp>
        <p:sp>
          <p:nvSpPr>
            <p:cNvPr id="17" name="等腰三角形 16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20" name="矩形 19"/>
          <p:cNvSpPr/>
          <p:nvPr/>
        </p:nvSpPr>
        <p:spPr>
          <a:xfrm>
            <a:off x="4504760" y="38512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75823" y="500063"/>
            <a:ext cx="1928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目   录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0"/>
          <p:cNvSpPr>
            <a:spLocks noChangeArrowheads="1"/>
          </p:cNvSpPr>
          <p:nvPr/>
        </p:nvSpPr>
        <p:spPr bwMode="auto">
          <a:xfrm>
            <a:off x="4867834" y="3059113"/>
            <a:ext cx="14542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饲养活动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1"/>
          <p:cNvSpPr>
            <a:spLocks noChangeArrowheads="1"/>
          </p:cNvSpPr>
          <p:nvPr/>
        </p:nvSpPr>
        <p:spPr bwMode="auto">
          <a:xfrm>
            <a:off x="4867834" y="4000500"/>
            <a:ext cx="8899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计数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2"/>
          <p:cNvSpPr>
            <a:spLocks noChangeArrowheads="1"/>
          </p:cNvSpPr>
          <p:nvPr/>
        </p:nvSpPr>
        <p:spPr bwMode="auto">
          <a:xfrm>
            <a:off x="4867834" y="2018647"/>
            <a:ext cx="14542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dirty="0"/>
              <a:t>种植活动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11"/>
          <p:cNvGrpSpPr>
            <a:grpSpLocks/>
          </p:cNvGrpSpPr>
          <p:nvPr/>
        </p:nvGrpSpPr>
        <p:grpSpPr bwMode="auto">
          <a:xfrm>
            <a:off x="3509118" y="4891177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26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28" name="矩形 27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29" name="流程图: 延期 28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8</a:t>
                </a:r>
                <a:endParaRPr lang="zh-CN" altLang="en-US" sz="2500" b="1" dirty="0"/>
              </a:p>
            </p:txBody>
          </p:sp>
        </p:grpSp>
        <p:sp>
          <p:nvSpPr>
            <p:cNvPr id="27" name="等腰三角形 26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30" name="矩形 29"/>
          <p:cNvSpPr/>
          <p:nvPr/>
        </p:nvSpPr>
        <p:spPr>
          <a:xfrm>
            <a:off x="4509243" y="4891177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矩形 21"/>
          <p:cNvSpPr>
            <a:spLocks noChangeArrowheads="1"/>
          </p:cNvSpPr>
          <p:nvPr/>
        </p:nvSpPr>
        <p:spPr bwMode="auto">
          <a:xfrm>
            <a:off x="4867834" y="5040402"/>
            <a:ext cx="244169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200" dirty="0"/>
              <a:t>10 </a:t>
            </a:r>
            <a:r>
              <a:rPr lang="zh-CN" altLang="en-US" sz="2200" dirty="0"/>
              <a:t>以内加减运算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903983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13AFBF6-DC77-4064-81BB-4369869E5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3504635" y="18573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4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7" name="流程图: 延期 6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9</a:t>
                </a:r>
                <a:endParaRPr lang="zh-CN" altLang="en-US" sz="2500" b="1" dirty="0"/>
              </a:p>
            </p:txBody>
          </p:sp>
        </p:grpSp>
        <p:sp>
          <p:nvSpPr>
            <p:cNvPr id="5" name="等腰三角形 4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8" name="矩形 7"/>
          <p:cNvSpPr/>
          <p:nvPr/>
        </p:nvSpPr>
        <p:spPr>
          <a:xfrm>
            <a:off x="4504760" y="18573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11"/>
          <p:cNvGrpSpPr>
            <a:grpSpLocks/>
          </p:cNvGrpSpPr>
          <p:nvPr/>
        </p:nvGrpSpPr>
        <p:grpSpPr bwMode="auto">
          <a:xfrm>
            <a:off x="3504635" y="2851150"/>
            <a:ext cx="935039" cy="720726"/>
            <a:chOff x="3058139" y="2430077"/>
            <a:chExt cx="1151057" cy="720001"/>
          </a:xfrm>
          <a:solidFill>
            <a:srgbClr val="7A777E"/>
          </a:solidFill>
        </p:grpSpPr>
        <p:grpSp>
          <p:nvGrpSpPr>
            <p:cNvPr id="10" name="组合 21"/>
            <p:cNvGrpSpPr>
              <a:grpSpLocks/>
            </p:cNvGrpSpPr>
            <p:nvPr/>
          </p:nvGrpSpPr>
          <p:grpSpPr bwMode="auto">
            <a:xfrm>
              <a:off x="3058139" y="2430077"/>
              <a:ext cx="1151057" cy="720000"/>
              <a:chOff x="3609682" y="2394857"/>
              <a:chExt cx="1151057" cy="720000"/>
            </a:xfrm>
            <a:grpFill/>
          </p:grpSpPr>
          <p:sp>
            <p:nvSpPr>
              <p:cNvPr id="12" name="矩形 11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13" name="流程图: 延期 12"/>
              <p:cNvSpPr/>
              <p:nvPr/>
            </p:nvSpPr>
            <p:spPr>
              <a:xfrm flipH="1">
                <a:off x="3609682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zh-CN" sz="2500" b="1" dirty="0"/>
                  <a:t>1</a:t>
                </a:r>
                <a:r>
                  <a:rPr lang="en-US" altLang="zh-CN" sz="2500" b="1" dirty="0" smtClean="0"/>
                  <a:t>0</a:t>
                </a:r>
                <a:endParaRPr lang="zh-CN" altLang="en-US" sz="2500" b="1" dirty="0"/>
              </a:p>
            </p:txBody>
          </p:sp>
        </p:grpSp>
        <p:sp>
          <p:nvSpPr>
            <p:cNvPr id="11" name="等腰三角形 10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14" name="矩形 13"/>
          <p:cNvSpPr/>
          <p:nvPr/>
        </p:nvSpPr>
        <p:spPr>
          <a:xfrm>
            <a:off x="4504760" y="2851150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1"/>
          <p:cNvGrpSpPr>
            <a:grpSpLocks/>
          </p:cNvGrpSpPr>
          <p:nvPr/>
        </p:nvGrpSpPr>
        <p:grpSpPr bwMode="auto">
          <a:xfrm>
            <a:off x="3504635" y="3851275"/>
            <a:ext cx="935038" cy="720725"/>
            <a:chOff x="3058140" y="2430077"/>
            <a:chExt cx="1151056" cy="720000"/>
          </a:xfrm>
          <a:solidFill>
            <a:srgbClr val="7A777E"/>
          </a:solidFill>
        </p:grpSpPr>
        <p:grpSp>
          <p:nvGrpSpPr>
            <p:cNvPr id="16" name="组合 21"/>
            <p:cNvGrpSpPr>
              <a:grpSpLocks/>
            </p:cNvGrpSpPr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8" name="矩形 17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00" b="1"/>
              </a:p>
            </p:txBody>
          </p:sp>
          <p:sp>
            <p:nvSpPr>
              <p:cNvPr id="19" name="流程图: 延期 18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500" b="1" dirty="0" smtClean="0"/>
                  <a:t>11</a:t>
                </a:r>
                <a:endParaRPr lang="zh-CN" altLang="en-US" sz="2500" b="1" dirty="0"/>
              </a:p>
            </p:txBody>
          </p:sp>
        </p:grpSp>
        <p:sp>
          <p:nvSpPr>
            <p:cNvPr id="17" name="等腰三角形 16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00" b="1"/>
            </a:p>
          </p:txBody>
        </p:sp>
      </p:grpSp>
      <p:sp>
        <p:nvSpPr>
          <p:cNvPr id="20" name="矩形 19"/>
          <p:cNvSpPr/>
          <p:nvPr/>
        </p:nvSpPr>
        <p:spPr>
          <a:xfrm>
            <a:off x="4504760" y="3851275"/>
            <a:ext cx="4000500" cy="714375"/>
          </a:xfrm>
          <a:prstGeom prst="rect">
            <a:avLst/>
          </a:prstGeom>
          <a:solidFill>
            <a:srgbClr val="C2A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75823" y="500063"/>
            <a:ext cx="1928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目   录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0"/>
          <p:cNvSpPr>
            <a:spLocks noChangeArrowheads="1"/>
          </p:cNvSpPr>
          <p:nvPr/>
        </p:nvSpPr>
        <p:spPr bwMode="auto">
          <a:xfrm>
            <a:off x="4867834" y="2995613"/>
            <a:ext cx="15696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/>
              <a:t>分类活动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1"/>
          <p:cNvSpPr>
            <a:spLocks noChangeArrowheads="1"/>
          </p:cNvSpPr>
          <p:nvPr/>
        </p:nvSpPr>
        <p:spPr bwMode="auto">
          <a:xfrm>
            <a:off x="4867834" y="3937000"/>
            <a:ext cx="15696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/>
              <a:t>排序活动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2"/>
          <p:cNvSpPr>
            <a:spLocks noChangeArrowheads="1"/>
          </p:cNvSpPr>
          <p:nvPr/>
        </p:nvSpPr>
        <p:spPr bwMode="auto">
          <a:xfrm>
            <a:off x="4867834" y="1995488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/>
              <a:t>认识几何形体 </a:t>
            </a: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12854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48</Words>
  <Application>Microsoft Office PowerPoint</Application>
  <PresentationFormat>自定义</PresentationFormat>
  <Paragraphs>25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第一PPT，www.1ppt.com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127</cp:revision>
  <dcterms:created xsi:type="dcterms:W3CDTF">2016-11-03T14:36:45Z</dcterms:created>
  <dcterms:modified xsi:type="dcterms:W3CDTF">2018-08-14T06:40:31Z</dcterms:modified>
</cp:coreProperties>
</file>