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3" r:id="rId2"/>
    <p:sldId id="284" r:id="rId3"/>
    <p:sldId id="285" r:id="rId4"/>
    <p:sldId id="287" r:id="rId5"/>
    <p:sldId id="286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E75629"/>
    <a:srgbClr val="A9CBE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78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DD433E-744E-43B2-B78A-0A7E146C248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2EB21D52-DBDD-4A79-BADC-200CD7599F86}">
      <dgm:prSet phldrT="[文本]" custT="1"/>
      <dgm:spPr/>
      <dgm:t>
        <a:bodyPr/>
        <a:lstStyle/>
        <a:p>
          <a:r>
            <a:rPr lang="en-US" altLang="zh-CN" sz="1800" b="0" i="0" dirty="0" smtClean="0"/>
            <a:t>1. </a:t>
          </a:r>
          <a:r>
            <a:rPr lang="zh-CN" altLang="en-US" sz="1800" b="0" i="0" dirty="0" smtClean="0"/>
            <a:t>指导幼儿多角度、多方位观察，全面地获取信息。</a:t>
          </a:r>
          <a:endParaRPr lang="zh-CN" altLang="en-US" sz="1800" dirty="0"/>
        </a:p>
      </dgm:t>
    </dgm:pt>
    <dgm:pt modelId="{E63F5CD5-EAF5-4A9E-A846-916DD7FD8DC3}" type="parTrans" cxnId="{3B5DD3D4-AE17-4530-8FF3-03EE5ABA6354}">
      <dgm:prSet/>
      <dgm:spPr/>
      <dgm:t>
        <a:bodyPr/>
        <a:lstStyle/>
        <a:p>
          <a:endParaRPr lang="zh-CN" altLang="en-US" sz="1800"/>
        </a:p>
      </dgm:t>
    </dgm:pt>
    <dgm:pt modelId="{A92EF082-F4EC-4F7D-AF2F-38C639CC22F3}" type="sibTrans" cxnId="{3B5DD3D4-AE17-4530-8FF3-03EE5ABA6354}">
      <dgm:prSet/>
      <dgm:spPr/>
      <dgm:t>
        <a:bodyPr/>
        <a:lstStyle/>
        <a:p>
          <a:endParaRPr lang="zh-CN" altLang="en-US" sz="1800"/>
        </a:p>
      </dgm:t>
    </dgm:pt>
    <dgm:pt modelId="{0C89D405-F1CE-4E1C-88BB-EA00014C8090}">
      <dgm:prSet phldrT="[文本]" custT="1"/>
      <dgm:spPr/>
      <dgm:t>
        <a:bodyPr/>
        <a:lstStyle/>
        <a:p>
          <a:r>
            <a:rPr lang="en-US" altLang="zh-CN" sz="1800" b="0" i="0" dirty="0" smtClean="0"/>
            <a:t>2. </a:t>
          </a:r>
          <a:r>
            <a:rPr lang="zh-CN" altLang="en-US" sz="1800" b="0" i="0" dirty="0" smtClean="0"/>
            <a:t>引导幼儿注意关键信息，归纳特征。</a:t>
          </a:r>
          <a:endParaRPr lang="zh-CN" altLang="en-US" sz="1800" dirty="0"/>
        </a:p>
      </dgm:t>
    </dgm:pt>
    <dgm:pt modelId="{4F8D8FC1-117C-45C7-9A13-1225E4B104F2}" type="parTrans" cxnId="{E240ECF0-4933-4FBA-90F3-85A0A1FFB03C}">
      <dgm:prSet/>
      <dgm:spPr/>
      <dgm:t>
        <a:bodyPr/>
        <a:lstStyle/>
        <a:p>
          <a:endParaRPr lang="zh-CN" altLang="en-US" sz="1800"/>
        </a:p>
      </dgm:t>
    </dgm:pt>
    <dgm:pt modelId="{9EB6AB8E-FD10-472D-BBFA-05472F19CC72}" type="sibTrans" cxnId="{E240ECF0-4933-4FBA-90F3-85A0A1FFB03C}">
      <dgm:prSet/>
      <dgm:spPr/>
      <dgm:t>
        <a:bodyPr/>
        <a:lstStyle/>
        <a:p>
          <a:endParaRPr lang="zh-CN" altLang="en-US" sz="1800"/>
        </a:p>
      </dgm:t>
    </dgm:pt>
    <dgm:pt modelId="{0540BEB8-B9FF-4043-8B9A-B192EF840473}">
      <dgm:prSet phldrT="[文本]" custT="1"/>
      <dgm:spPr/>
      <dgm:t>
        <a:bodyPr/>
        <a:lstStyle/>
        <a:p>
          <a:r>
            <a:rPr lang="en-US" altLang="zh-CN" sz="1800" b="0" i="0" dirty="0" smtClean="0"/>
            <a:t>3. </a:t>
          </a:r>
          <a:r>
            <a:rPr lang="zh-CN" altLang="en-US" sz="1800" b="0" i="0" dirty="0" smtClean="0"/>
            <a:t>恰当地呈现变式，指导幼儿排除非本质特征，获得概念。</a:t>
          </a:r>
          <a:endParaRPr lang="zh-CN" altLang="en-US" sz="1800" dirty="0"/>
        </a:p>
      </dgm:t>
    </dgm:pt>
    <dgm:pt modelId="{98750087-412D-4AA4-B08A-C0D1309ABB24}" type="parTrans" cxnId="{53D73582-DA60-4D18-9BD2-41101E085A1C}">
      <dgm:prSet/>
      <dgm:spPr/>
      <dgm:t>
        <a:bodyPr/>
        <a:lstStyle/>
        <a:p>
          <a:endParaRPr lang="zh-CN" altLang="en-US" sz="1800"/>
        </a:p>
      </dgm:t>
    </dgm:pt>
    <dgm:pt modelId="{D6625607-6C03-47B5-A639-6A0A4FA1A699}" type="sibTrans" cxnId="{53D73582-DA60-4D18-9BD2-41101E085A1C}">
      <dgm:prSet/>
      <dgm:spPr/>
      <dgm:t>
        <a:bodyPr/>
        <a:lstStyle/>
        <a:p>
          <a:endParaRPr lang="zh-CN" altLang="en-US" sz="1800"/>
        </a:p>
      </dgm:t>
    </dgm:pt>
    <dgm:pt modelId="{996D26AD-EF09-4360-AE0E-35F8AD4942A8}" type="pres">
      <dgm:prSet presAssocID="{DBDD433E-744E-43B2-B78A-0A7E146C248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0B62CE9C-F9A1-474E-9947-510C653522DB}" type="pres">
      <dgm:prSet presAssocID="{DBDD433E-744E-43B2-B78A-0A7E146C2481}" presName="Name1" presStyleCnt="0"/>
      <dgm:spPr/>
    </dgm:pt>
    <dgm:pt modelId="{B02F8FE8-21CA-4E01-9391-1309A251B474}" type="pres">
      <dgm:prSet presAssocID="{DBDD433E-744E-43B2-B78A-0A7E146C2481}" presName="cycle" presStyleCnt="0"/>
      <dgm:spPr/>
    </dgm:pt>
    <dgm:pt modelId="{A2AA504D-A30C-4882-8C0A-BF7AF1B5FED8}" type="pres">
      <dgm:prSet presAssocID="{DBDD433E-744E-43B2-B78A-0A7E146C2481}" presName="srcNode" presStyleLbl="node1" presStyleIdx="0" presStyleCnt="3"/>
      <dgm:spPr/>
    </dgm:pt>
    <dgm:pt modelId="{34832424-BEA7-43A1-A497-623C450AC77B}" type="pres">
      <dgm:prSet presAssocID="{DBDD433E-744E-43B2-B78A-0A7E146C2481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7BE3A7FA-D0C7-42B1-B310-985A2BCDA38B}" type="pres">
      <dgm:prSet presAssocID="{DBDD433E-744E-43B2-B78A-0A7E146C2481}" presName="extraNode" presStyleLbl="node1" presStyleIdx="0" presStyleCnt="3"/>
      <dgm:spPr/>
    </dgm:pt>
    <dgm:pt modelId="{03E525F7-CC7D-4F79-9DC2-5C3417A7B851}" type="pres">
      <dgm:prSet presAssocID="{DBDD433E-744E-43B2-B78A-0A7E146C2481}" presName="dstNode" presStyleLbl="node1" presStyleIdx="0" presStyleCnt="3"/>
      <dgm:spPr/>
    </dgm:pt>
    <dgm:pt modelId="{364488F8-5AC8-4E27-8DEE-9B64D199F016}" type="pres">
      <dgm:prSet presAssocID="{2EB21D52-DBDD-4A79-BADC-200CD7599F8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421EA6B-BBFF-4D95-8639-2C765831CFB9}" type="pres">
      <dgm:prSet presAssocID="{2EB21D52-DBDD-4A79-BADC-200CD7599F86}" presName="accent_1" presStyleCnt="0"/>
      <dgm:spPr/>
    </dgm:pt>
    <dgm:pt modelId="{7D32995A-728B-418D-9993-8B2E092E8A6A}" type="pres">
      <dgm:prSet presAssocID="{2EB21D52-DBDD-4A79-BADC-200CD7599F86}" presName="accentRepeatNode" presStyleLbl="solidFgAcc1" presStyleIdx="0" presStyleCnt="3"/>
      <dgm:spPr/>
    </dgm:pt>
    <dgm:pt modelId="{B63A94F0-920C-4AA9-8C7E-7E881FA9F16D}" type="pres">
      <dgm:prSet presAssocID="{0C89D405-F1CE-4E1C-88BB-EA00014C809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2B75E94-7BDA-4AB0-84D4-7D6FC8672600}" type="pres">
      <dgm:prSet presAssocID="{0C89D405-F1CE-4E1C-88BB-EA00014C8090}" presName="accent_2" presStyleCnt="0"/>
      <dgm:spPr/>
    </dgm:pt>
    <dgm:pt modelId="{91ACF497-B89A-45EC-BE1B-DBD90FDA0F38}" type="pres">
      <dgm:prSet presAssocID="{0C89D405-F1CE-4E1C-88BB-EA00014C8090}" presName="accentRepeatNode" presStyleLbl="solidFgAcc1" presStyleIdx="1" presStyleCnt="3"/>
      <dgm:spPr/>
    </dgm:pt>
    <dgm:pt modelId="{370BA8BB-85D1-4099-AE05-09FDA3DDE1C2}" type="pres">
      <dgm:prSet presAssocID="{0540BEB8-B9FF-4043-8B9A-B192EF84047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0B2C1E-B322-47AD-958C-F4060DFE6D55}" type="pres">
      <dgm:prSet presAssocID="{0540BEB8-B9FF-4043-8B9A-B192EF840473}" presName="accent_3" presStyleCnt="0"/>
      <dgm:spPr/>
    </dgm:pt>
    <dgm:pt modelId="{9D6B88E5-D5BD-4F1C-BF30-937EBF0DE3D3}" type="pres">
      <dgm:prSet presAssocID="{0540BEB8-B9FF-4043-8B9A-B192EF840473}" presName="accentRepeatNode" presStyleLbl="solidFgAcc1" presStyleIdx="2" presStyleCnt="3"/>
      <dgm:spPr/>
    </dgm:pt>
  </dgm:ptLst>
  <dgm:cxnLst>
    <dgm:cxn modelId="{99CBE147-2D56-48CA-973B-05A546E74715}" type="presOf" srcId="{0C89D405-F1CE-4E1C-88BB-EA00014C8090}" destId="{B63A94F0-920C-4AA9-8C7E-7E881FA9F16D}" srcOrd="0" destOrd="0" presId="urn:microsoft.com/office/officeart/2008/layout/VerticalCurvedList"/>
    <dgm:cxn modelId="{CC82AF32-25EF-4921-BE68-62C1F83E72AA}" type="presOf" srcId="{DBDD433E-744E-43B2-B78A-0A7E146C2481}" destId="{996D26AD-EF09-4360-AE0E-35F8AD4942A8}" srcOrd="0" destOrd="0" presId="urn:microsoft.com/office/officeart/2008/layout/VerticalCurvedList"/>
    <dgm:cxn modelId="{70FDE1FF-7489-4079-AF57-32AA84ED3DA0}" type="presOf" srcId="{2EB21D52-DBDD-4A79-BADC-200CD7599F86}" destId="{364488F8-5AC8-4E27-8DEE-9B64D199F016}" srcOrd="0" destOrd="0" presId="urn:microsoft.com/office/officeart/2008/layout/VerticalCurvedList"/>
    <dgm:cxn modelId="{F97C6AE8-489C-4501-9F2E-B3686FFC5E82}" type="presOf" srcId="{0540BEB8-B9FF-4043-8B9A-B192EF840473}" destId="{370BA8BB-85D1-4099-AE05-09FDA3DDE1C2}" srcOrd="0" destOrd="0" presId="urn:microsoft.com/office/officeart/2008/layout/VerticalCurvedList"/>
    <dgm:cxn modelId="{E240ECF0-4933-4FBA-90F3-85A0A1FFB03C}" srcId="{DBDD433E-744E-43B2-B78A-0A7E146C2481}" destId="{0C89D405-F1CE-4E1C-88BB-EA00014C8090}" srcOrd="1" destOrd="0" parTransId="{4F8D8FC1-117C-45C7-9A13-1225E4B104F2}" sibTransId="{9EB6AB8E-FD10-472D-BBFA-05472F19CC72}"/>
    <dgm:cxn modelId="{3B5DD3D4-AE17-4530-8FF3-03EE5ABA6354}" srcId="{DBDD433E-744E-43B2-B78A-0A7E146C2481}" destId="{2EB21D52-DBDD-4A79-BADC-200CD7599F86}" srcOrd="0" destOrd="0" parTransId="{E63F5CD5-EAF5-4A9E-A846-916DD7FD8DC3}" sibTransId="{A92EF082-F4EC-4F7D-AF2F-38C639CC22F3}"/>
    <dgm:cxn modelId="{5975D1C1-0B36-439E-83BA-7587F956934A}" type="presOf" srcId="{A92EF082-F4EC-4F7D-AF2F-38C639CC22F3}" destId="{34832424-BEA7-43A1-A497-623C450AC77B}" srcOrd="0" destOrd="0" presId="urn:microsoft.com/office/officeart/2008/layout/VerticalCurvedList"/>
    <dgm:cxn modelId="{53D73582-DA60-4D18-9BD2-41101E085A1C}" srcId="{DBDD433E-744E-43B2-B78A-0A7E146C2481}" destId="{0540BEB8-B9FF-4043-8B9A-B192EF840473}" srcOrd="2" destOrd="0" parTransId="{98750087-412D-4AA4-B08A-C0D1309ABB24}" sibTransId="{D6625607-6C03-47B5-A639-6A0A4FA1A699}"/>
    <dgm:cxn modelId="{DC168F68-79CE-4BF8-8670-8AD2B6F9CE68}" type="presParOf" srcId="{996D26AD-EF09-4360-AE0E-35F8AD4942A8}" destId="{0B62CE9C-F9A1-474E-9947-510C653522DB}" srcOrd="0" destOrd="0" presId="urn:microsoft.com/office/officeart/2008/layout/VerticalCurvedList"/>
    <dgm:cxn modelId="{B0D77D89-8F05-4B13-87E0-5AEC333C2CEB}" type="presParOf" srcId="{0B62CE9C-F9A1-474E-9947-510C653522DB}" destId="{B02F8FE8-21CA-4E01-9391-1309A251B474}" srcOrd="0" destOrd="0" presId="urn:microsoft.com/office/officeart/2008/layout/VerticalCurvedList"/>
    <dgm:cxn modelId="{927C6F36-5EE6-4274-91D3-EE56C7DCF5FF}" type="presParOf" srcId="{B02F8FE8-21CA-4E01-9391-1309A251B474}" destId="{A2AA504D-A30C-4882-8C0A-BF7AF1B5FED8}" srcOrd="0" destOrd="0" presId="urn:microsoft.com/office/officeart/2008/layout/VerticalCurvedList"/>
    <dgm:cxn modelId="{4C27EA1A-4EDF-4E37-8FD3-F535EFBA0B17}" type="presParOf" srcId="{B02F8FE8-21CA-4E01-9391-1309A251B474}" destId="{34832424-BEA7-43A1-A497-623C450AC77B}" srcOrd="1" destOrd="0" presId="urn:microsoft.com/office/officeart/2008/layout/VerticalCurvedList"/>
    <dgm:cxn modelId="{338D5804-D250-46E3-B6CF-51FEB8FCB7E2}" type="presParOf" srcId="{B02F8FE8-21CA-4E01-9391-1309A251B474}" destId="{7BE3A7FA-D0C7-42B1-B310-985A2BCDA38B}" srcOrd="2" destOrd="0" presId="urn:microsoft.com/office/officeart/2008/layout/VerticalCurvedList"/>
    <dgm:cxn modelId="{D4649226-4F6C-4EEE-A09C-4DA7F71040F7}" type="presParOf" srcId="{B02F8FE8-21CA-4E01-9391-1309A251B474}" destId="{03E525F7-CC7D-4F79-9DC2-5C3417A7B851}" srcOrd="3" destOrd="0" presId="urn:microsoft.com/office/officeart/2008/layout/VerticalCurvedList"/>
    <dgm:cxn modelId="{5A6F4A9C-24AC-431B-B56E-472F260FACB7}" type="presParOf" srcId="{0B62CE9C-F9A1-474E-9947-510C653522DB}" destId="{364488F8-5AC8-4E27-8DEE-9B64D199F016}" srcOrd="1" destOrd="0" presId="urn:microsoft.com/office/officeart/2008/layout/VerticalCurvedList"/>
    <dgm:cxn modelId="{C5CD8E1A-7105-46C0-BD1D-C379A9F0724C}" type="presParOf" srcId="{0B62CE9C-F9A1-474E-9947-510C653522DB}" destId="{6421EA6B-BBFF-4D95-8639-2C765831CFB9}" srcOrd="2" destOrd="0" presId="urn:microsoft.com/office/officeart/2008/layout/VerticalCurvedList"/>
    <dgm:cxn modelId="{4336F3E6-0CEA-41D0-9350-D046DECCC2FA}" type="presParOf" srcId="{6421EA6B-BBFF-4D95-8639-2C765831CFB9}" destId="{7D32995A-728B-418D-9993-8B2E092E8A6A}" srcOrd="0" destOrd="0" presId="urn:microsoft.com/office/officeart/2008/layout/VerticalCurvedList"/>
    <dgm:cxn modelId="{0487EFFF-098B-4985-9D0F-FA7388ECB99F}" type="presParOf" srcId="{0B62CE9C-F9A1-474E-9947-510C653522DB}" destId="{B63A94F0-920C-4AA9-8C7E-7E881FA9F16D}" srcOrd="3" destOrd="0" presId="urn:microsoft.com/office/officeart/2008/layout/VerticalCurvedList"/>
    <dgm:cxn modelId="{EDB71923-648C-4742-9FB6-4FB0ECD13485}" type="presParOf" srcId="{0B62CE9C-F9A1-474E-9947-510C653522DB}" destId="{82B75E94-7BDA-4AB0-84D4-7D6FC8672600}" srcOrd="4" destOrd="0" presId="urn:microsoft.com/office/officeart/2008/layout/VerticalCurvedList"/>
    <dgm:cxn modelId="{FDEE9A3B-7EC1-4045-BDE1-B1EB84DAE588}" type="presParOf" srcId="{82B75E94-7BDA-4AB0-84D4-7D6FC8672600}" destId="{91ACF497-B89A-45EC-BE1B-DBD90FDA0F38}" srcOrd="0" destOrd="0" presId="urn:microsoft.com/office/officeart/2008/layout/VerticalCurvedList"/>
    <dgm:cxn modelId="{1E9C89B3-0209-42D4-976D-A0D353613DD5}" type="presParOf" srcId="{0B62CE9C-F9A1-474E-9947-510C653522DB}" destId="{370BA8BB-85D1-4099-AE05-09FDA3DDE1C2}" srcOrd="5" destOrd="0" presId="urn:microsoft.com/office/officeart/2008/layout/VerticalCurvedList"/>
    <dgm:cxn modelId="{C2471B58-63C3-496B-83D8-D7F6EA0659F0}" type="presParOf" srcId="{0B62CE9C-F9A1-474E-9947-510C653522DB}" destId="{390B2C1E-B322-47AD-958C-F4060DFE6D55}" srcOrd="6" destOrd="0" presId="urn:microsoft.com/office/officeart/2008/layout/VerticalCurvedList"/>
    <dgm:cxn modelId="{24601CE8-7094-46B2-BD3E-21A84D4FDD75}" type="presParOf" srcId="{390B2C1E-B322-47AD-958C-F4060DFE6D55}" destId="{9D6B88E5-D5BD-4F1C-BF30-937EBF0DE3D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32424-BEA7-43A1-A497-623C450AC77B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4488F8-5AC8-4E27-8DEE-9B64D199F016}">
      <dsp:nvSpPr>
        <dsp:cNvPr id="0" name=""/>
        <dsp:cNvSpPr/>
      </dsp:nvSpPr>
      <dsp:spPr>
        <a:xfrm>
          <a:off x="752110" y="541866"/>
          <a:ext cx="7301111" cy="10837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1. </a:t>
          </a:r>
          <a:r>
            <a:rPr lang="zh-CN" altLang="en-US" sz="1800" b="0" i="0" kern="1200" dirty="0" smtClean="0"/>
            <a:t>指导幼儿多角度、多方位观察，全面地获取信息。</a:t>
          </a:r>
          <a:endParaRPr lang="zh-CN" altLang="en-US" sz="1800" kern="1200" dirty="0"/>
        </a:p>
      </dsp:txBody>
      <dsp:txXfrm>
        <a:off x="752110" y="541866"/>
        <a:ext cx="7301111" cy="1083733"/>
      </dsp:txXfrm>
    </dsp:sp>
    <dsp:sp modelId="{7D32995A-728B-418D-9993-8B2E092E8A6A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3A94F0-920C-4AA9-8C7E-7E881FA9F16D}">
      <dsp:nvSpPr>
        <dsp:cNvPr id="0" name=""/>
        <dsp:cNvSpPr/>
      </dsp:nvSpPr>
      <dsp:spPr>
        <a:xfrm>
          <a:off x="1146048" y="2167466"/>
          <a:ext cx="6907174" cy="1083733"/>
        </a:xfrm>
        <a:prstGeom prst="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2. </a:t>
          </a:r>
          <a:r>
            <a:rPr lang="zh-CN" altLang="en-US" sz="1800" b="0" i="0" kern="1200" dirty="0" smtClean="0"/>
            <a:t>引导幼儿注意关键信息，归纳特征。</a:t>
          </a:r>
          <a:endParaRPr lang="zh-CN" altLang="en-US" sz="1800" kern="1200" dirty="0"/>
        </a:p>
      </dsp:txBody>
      <dsp:txXfrm>
        <a:off x="1146048" y="2167466"/>
        <a:ext cx="6907174" cy="1083733"/>
      </dsp:txXfrm>
    </dsp:sp>
    <dsp:sp modelId="{91ACF497-B89A-45EC-BE1B-DBD90FDA0F38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0BA8BB-85D1-4099-AE05-09FDA3DDE1C2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3. </a:t>
          </a:r>
          <a:r>
            <a:rPr lang="zh-CN" altLang="en-US" sz="1800" b="0" i="0" kern="1200" dirty="0" smtClean="0"/>
            <a:t>恰当地呈现变式，指导幼儿排除非本质特征，获得概念。</a:t>
          </a:r>
          <a:endParaRPr lang="zh-CN" altLang="en-US" sz="1800" kern="1200" dirty="0"/>
        </a:p>
      </dsp:txBody>
      <dsp:txXfrm>
        <a:off x="752110" y="3793066"/>
        <a:ext cx="7301111" cy="1083733"/>
      </dsp:txXfrm>
    </dsp:sp>
    <dsp:sp modelId="{9D6B88E5-D5BD-4F1C-BF30-937EBF0DE3D3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观察认识活动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1389528" y="1154868"/>
            <a:ext cx="4280647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、观察认识活动概述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1862880"/>
            <a:ext cx="3460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）观察认识活动的概念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96953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观察认识活动是学前儿童科学教育的重要形式，它是指在教师的指导下，幼儿通过以视觉</a:t>
            </a:r>
            <a:br>
              <a:rPr lang="zh-CN" altLang="en-US" dirty="0"/>
            </a:br>
            <a:r>
              <a:rPr lang="zh-CN" altLang="en-US" dirty="0"/>
              <a:t>为主的各种感官获得事物的信息，并对信息进行整理，获得初步概念的过程。也就是说，观察</a:t>
            </a:r>
            <a:br>
              <a:rPr lang="zh-CN" altLang="en-US" dirty="0"/>
            </a:br>
            <a:r>
              <a:rPr lang="zh-CN" altLang="en-US" dirty="0"/>
              <a:t>认识活动包括两个阶段：一是通过以视觉为主的感官来获得事物的信息，二是通过思维活动对</a:t>
            </a:r>
            <a:br>
              <a:rPr lang="zh-CN" altLang="en-US" dirty="0"/>
            </a:br>
            <a:r>
              <a:rPr lang="zh-CN" altLang="en-US" dirty="0"/>
              <a:t>这些信息进行加工整合。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44706" y="429708"/>
            <a:ext cx="6786282" cy="2308324"/>
            <a:chOff x="1344706" y="1693726"/>
            <a:chExt cx="6786282" cy="2308324"/>
          </a:xfrm>
        </p:grpSpPr>
        <p:sp>
          <p:nvSpPr>
            <p:cNvPr id="4" name="矩形 3"/>
            <p:cNvSpPr/>
            <p:nvPr/>
          </p:nvSpPr>
          <p:spPr>
            <a:xfrm>
              <a:off x="1344706" y="2517309"/>
              <a:ext cx="3738282" cy="5972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000" dirty="0" smtClean="0"/>
                <a:t>（</a:t>
              </a:r>
              <a:r>
                <a:rPr lang="zh-CN" altLang="en-US" sz="2000" dirty="0"/>
                <a:t>二）观察认识活动的</a:t>
              </a:r>
              <a:r>
                <a:rPr lang="zh-CN" altLang="en-US" sz="2000" dirty="0" smtClean="0"/>
                <a:t>类型</a:t>
              </a:r>
              <a:endParaRPr lang="zh-CN" altLang="en-US" dirty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5082988" y="1693726"/>
              <a:ext cx="304800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/>
                <a:t>1. </a:t>
              </a:r>
              <a:r>
                <a:rPr lang="zh-CN" altLang="en-US" dirty="0"/>
                <a:t>物体观察与现象观察</a:t>
              </a:r>
              <a:br>
                <a:rPr lang="zh-CN" altLang="en-US" dirty="0"/>
              </a:br>
              <a:r>
                <a:rPr lang="en-US" altLang="zh-CN" dirty="0"/>
                <a:t>2. </a:t>
              </a:r>
              <a:r>
                <a:rPr lang="zh-CN" altLang="en-US" dirty="0"/>
                <a:t>个别观察与比较性观察</a:t>
              </a:r>
              <a:br>
                <a:rPr lang="zh-CN" altLang="en-US" dirty="0"/>
              </a:br>
              <a:r>
                <a:rPr lang="en-US" altLang="zh-CN" dirty="0"/>
                <a:t>3. </a:t>
              </a:r>
              <a:r>
                <a:rPr lang="zh-CN" altLang="en-US" dirty="0"/>
                <a:t>短暂观察与长期观察</a:t>
              </a:r>
              <a:br>
                <a:rPr lang="zh-CN" altLang="en-US" dirty="0"/>
              </a:br>
              <a:r>
                <a:rPr lang="en-US" altLang="zh-CN" dirty="0"/>
                <a:t>4. </a:t>
              </a:r>
              <a:r>
                <a:rPr lang="zh-CN" altLang="en-US" dirty="0"/>
                <a:t>粗略观察与精细观察</a:t>
              </a:r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4773706" y="2051797"/>
              <a:ext cx="309282" cy="1751853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638207" y="1437134"/>
            <a:ext cx="4294282" cy="216667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06075" y="528952"/>
            <a:ext cx="3433482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、观察认识活动的设计</a:t>
            </a:r>
            <a:endParaRPr lang="zh-CN" alt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669588" y="1920308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（一）选择合适的观察对象</a:t>
            </a:r>
            <a:endParaRPr lang="en-US" altLang="zh-CN" dirty="0" smtClean="0"/>
          </a:p>
          <a:p>
            <a:pPr algn="ctr">
              <a:lnSpc>
                <a:spcPct val="200000"/>
              </a:lnSpc>
            </a:pPr>
            <a:r>
              <a:rPr lang="zh-CN" altLang="en-US" dirty="0" smtClean="0"/>
              <a:t>（二）确定恰当的活动目标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（三）设计合理的活动过程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6" y="197241"/>
            <a:ext cx="3406588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、观察认识活动的指导</a:t>
            </a:r>
            <a:endParaRPr lang="zh-CN" altLang="en-US" sz="2200" dirty="0"/>
          </a:p>
        </p:txBody>
      </p: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102606120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142</Words>
  <Application>Microsoft Office PowerPoint</Application>
  <PresentationFormat>自定义</PresentationFormat>
  <Paragraphs>17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137</cp:revision>
  <dcterms:created xsi:type="dcterms:W3CDTF">2016-11-03T14:36:45Z</dcterms:created>
  <dcterms:modified xsi:type="dcterms:W3CDTF">2018-08-15T06:22:23Z</dcterms:modified>
</cp:coreProperties>
</file>